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  <p:sldMasterId id="2147484219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58" r:id="rId5"/>
    <p:sldId id="259" r:id="rId6"/>
    <p:sldId id="275" r:id="rId7"/>
    <p:sldId id="262" r:id="rId8"/>
    <p:sldId id="282" r:id="rId9"/>
    <p:sldId id="261" r:id="rId10"/>
    <p:sldId id="263" r:id="rId11"/>
    <p:sldId id="283" r:id="rId12"/>
    <p:sldId id="264" r:id="rId13"/>
    <p:sldId id="277" r:id="rId14"/>
    <p:sldId id="266" r:id="rId15"/>
    <p:sldId id="284" r:id="rId16"/>
    <p:sldId id="268" r:id="rId17"/>
    <p:sldId id="271" r:id="rId18"/>
    <p:sldId id="272" r:id="rId19"/>
    <p:sldId id="273" r:id="rId20"/>
    <p:sldId id="274" r:id="rId21"/>
    <p:sldId id="286" r:id="rId22"/>
    <p:sldId id="278" r:id="rId23"/>
    <p:sldId id="287" r:id="rId24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4193" autoAdjust="0"/>
  </p:normalViewPr>
  <p:slideViewPr>
    <p:cSldViewPr>
      <p:cViewPr varScale="1">
        <p:scale>
          <a:sx n="109" d="100"/>
          <a:sy n="109" d="100"/>
        </p:scale>
        <p:origin x="15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Gradjanski%20budzet%20primeri\gradjanski-budzet-pite-format%20NC%202501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G:\Gradjanski%20budzet%20primeri\gradjanski-budzet-pite-format%20NC%20250118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radni_lis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radni_lis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radni_lis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C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C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C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sr-Cyrl-RS"/>
              <a:t>Структура прихода и примања</a:t>
            </a:r>
            <a:endParaRPr lang="en-US"/>
          </a:p>
        </c:rich>
      </c:tx>
      <c:layout/>
      <c:overlay val="0"/>
    </c:title>
    <c:autoTitleDeleted val="0"/>
    <c:view3D>
      <c:rotX val="30"/>
      <c:rotY val="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7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0E86-4DB2-BB9D-FEC6D903DEFD}"/>
              </c:ext>
            </c:extLst>
          </c:dPt>
          <c:dPt>
            <c:idx val="1"/>
            <c:bubble3D val="0"/>
            <c:explosion val="13"/>
            <c:spPr>
              <a:solidFill>
                <a:srgbClr val="FFFF00"/>
              </a:solidFill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E86-4DB2-BB9D-FEC6D903DEFD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E86-4DB2-BB9D-FEC6D903DEFD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0E86-4DB2-BB9D-FEC6D903DEFD}"/>
              </c:ext>
            </c:extLst>
          </c:dPt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0E86-4DB2-BB9D-FEC6D903DEFD}"/>
              </c:ext>
            </c:extLst>
          </c:dPt>
          <c:dPt>
            <c:idx val="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0E86-4DB2-BB9D-FEC6D903DEFD}"/>
              </c:ext>
            </c:extLst>
          </c:dPt>
          <c:dLbls>
            <c:dLbl>
              <c:idx val="0"/>
              <c:layout>
                <c:manualLayout>
                  <c:x val="4.2935426600180368E-3"/>
                  <c:y val="-2.74613555658483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302245732380526E-2"/>
                  <c:y val="2.779978385054809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9384556899570874E-2"/>
                  <c:y val="-0.162057495754207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21379081081736895"/>
                  <c:y val="0.2432716381040605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0.1742212731883091"/>
                  <c:y val="-3.71633781071483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20955315870570107"/>
                  <c:y val="-7.215686274509804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sr-Latn-R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'Prihodi i primanja'!$C$6:$C$11</c:f>
              <c:strCache>
                <c:ptCount val="6"/>
                <c:pt idx="0">
                  <c:v>Порески приходи</c:v>
                </c:pt>
                <c:pt idx="1">
                  <c:v>трансфери</c:v>
                </c:pt>
                <c:pt idx="2">
                  <c:v>други приходи</c:v>
                </c:pt>
                <c:pt idx="3">
                  <c:v>примања од продаје нефинансијске имовине</c:v>
                </c:pt>
                <c:pt idx="4">
                  <c:v>примања од продаје финансијске имовине</c:v>
                </c:pt>
                <c:pt idx="5">
                  <c:v>пренета средства ихз претходне године</c:v>
                </c:pt>
              </c:strCache>
            </c:strRef>
          </c:cat>
          <c:val>
            <c:numRef>
              <c:f>'Prihodi i primanja'!$D$6:$D$11</c:f>
              <c:numCache>
                <c:formatCode>General</c:formatCode>
                <c:ptCount val="6"/>
                <c:pt idx="0">
                  <c:v>300841997</c:v>
                </c:pt>
                <c:pt idx="1">
                  <c:v>209085887</c:v>
                </c:pt>
                <c:pt idx="2">
                  <c:v>13430000</c:v>
                </c:pt>
                <c:pt idx="3">
                  <c:v>0</c:v>
                </c:pt>
                <c:pt idx="5">
                  <c:v>134000000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86-4DB2-BB9D-FEC6D903DE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C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945415721339917"/>
          <c:y val="0.30864684267407749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0.10888546481766821"/>
                  <c:y val="-8.4705882352941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187-400C-AE0C-D299E08B2FF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108885464817668E-2"/>
                  <c:y val="5.25307395399104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187-400C-AE0C-D299E08B2FF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1905495634309188E-2"/>
                  <c:y val="2.82352941176470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187-400C-AE0C-D299E08B2FF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0123266563944529E-2"/>
                  <c:y val="-7.215686274509804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9187-400C-AE0C-D299E08B2FF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4925526450950178E-2"/>
                  <c:y val="-6.901960784313725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9187-400C-AE0C-D299E08B2FF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6.7796771936635816E-2"/>
                  <c:y val="-0.1568627450980392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9187-400C-AE0C-D299E08B2FF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6979969183359017E-2"/>
                  <c:y val="-0.1192156862745098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9187-400C-AE0C-D299E08B2FF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14871018586522997"/>
                  <c:y val="-7.098603086585958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9187-400C-AE0C-D299E08B2FF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General</c:formatCode>
                <c:ptCount val="8"/>
                <c:pt idx="0">
                  <c:v>142838867</c:v>
                </c:pt>
                <c:pt idx="1">
                  <c:v>193485233</c:v>
                </c:pt>
                <c:pt idx="2">
                  <c:v>13850000</c:v>
                </c:pt>
                <c:pt idx="3">
                  <c:v>65752000</c:v>
                </c:pt>
                <c:pt idx="4">
                  <c:v>32548000</c:v>
                </c:pt>
                <c:pt idx="5">
                  <c:v>46719570</c:v>
                </c:pt>
                <c:pt idx="6">
                  <c:v>150164214</c:v>
                </c:pt>
                <c:pt idx="7">
                  <c:v>12000000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C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984-4F2A-A42B-3DE2BD54C65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984-4F2A-A42B-3DE2BD54C65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984-4F2A-A42B-3DE2BD54C65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984-4F2A-A42B-3DE2BD54C65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984-4F2A-A42B-3DE2BD54C65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984-4F2A-A42B-3DE2BD54C65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984-4F2A-A42B-3DE2BD54C65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984-4F2A-A42B-3DE2BD54C65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5984-4F2A-A42B-3DE2BD54C65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5984-4F2A-A42B-3DE2BD54C65C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5984-4F2A-A42B-3DE2BD54C65C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5984-4F2A-A42B-3DE2BD54C65C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5984-4F2A-A42B-3DE2BD54C65C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5984-4F2A-A42B-3DE2BD54C65C}"/>
              </c:ext>
            </c:extLst>
          </c:dPt>
          <c:dPt>
            <c:idx val="14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5984-4F2A-A42B-3DE2BD54C65C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5984-4F2A-A42B-3DE2BD54C65C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5984-4F2A-A42B-3DE2BD54C65C}"/>
              </c:ext>
            </c:extLst>
          </c:dPt>
          <c:dLbls>
            <c:dLbl>
              <c:idx val="0"/>
              <c:layout>
                <c:manualLayout>
                  <c:x val="-0.10172570390554042"/>
                  <c:y val="-0.198412698412698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816530426884657E-2"/>
                  <c:y val="-0.2584756072157646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0826521344232386E-2"/>
                  <c:y val="-0.2645502645502645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24523160762942781"/>
                  <c:y val="-0.169312169312169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7.2661217075386678E-3"/>
                  <c:y val="-5.29100529100529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22161671207992734"/>
                  <c:y val="-0.1084656084656084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.16530426884650318"/>
                  <c:y val="-4.761904761904761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14350590372388725"/>
                  <c:y val="5.206120068324792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5.6312443233424159E-2"/>
                  <c:y val="0.1137566137566137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6.5395095367847406E-2"/>
                  <c:y val="0.2116402116402116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0.10535876475930972"/>
                  <c:y val="0.1980121234845645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0.24341507720254321"/>
                  <c:y val="0.1481481481481482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0.39782016348773841"/>
                  <c:y val="5.29100529100529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0.41784133250373678"/>
                  <c:y val="-8.20105820105821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0.10940962276622639"/>
                  <c:y val="-2.483884075160060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0.24341507720254316"/>
                  <c:y val="-5.29102612173478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0.33424174158066755"/>
                  <c:y val="-0.2010582010582010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5984-4F2A-A42B-3DE2BD54C6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'Programi (4)'!$D$5:$D$21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 КОМУНАЛНЕ ДЕЛАТНОСТИ </c:v>
                </c:pt>
                <c:pt idx="2">
                  <c:v>ЛОКАЛНИ ЕКОНОМСКИ РАЗВОЈ 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 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васпитање и образовање</c:v>
                </c:pt>
                <c:pt idx="8">
                  <c:v>Основно образовање И ВАСПИТАЊЕ</c:v>
                </c:pt>
                <c:pt idx="9">
                  <c:v>Средње образовање И ВАСПИТАЊЕ</c:v>
                </c:pt>
                <c:pt idx="10">
                  <c:v>СОЦИЈАЛНА И ДЕЧИЈА ЗАШТИТА 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спорта и омладине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ИЗВОРИ ЕНЕРГИЈЕ</c:v>
                </c:pt>
              </c:strCache>
            </c:strRef>
          </c:cat>
          <c:val>
            <c:numRef>
              <c:f>'Programi (4)'!$E$5:$E$21</c:f>
              <c:numCache>
                <c:formatCode>#,##0.00</c:formatCode>
                <c:ptCount val="17"/>
                <c:pt idx="0">
                  <c:v>700000</c:v>
                </c:pt>
                <c:pt idx="1">
                  <c:v>69751000</c:v>
                </c:pt>
                <c:pt idx="2">
                  <c:v>100000</c:v>
                </c:pt>
                <c:pt idx="3">
                  <c:v>2973332</c:v>
                </c:pt>
                <c:pt idx="4">
                  <c:v>8400000</c:v>
                </c:pt>
                <c:pt idx="5">
                  <c:v>25923000</c:v>
                </c:pt>
                <c:pt idx="6">
                  <c:v>131273800</c:v>
                </c:pt>
                <c:pt idx="7">
                  <c:v>45083742</c:v>
                </c:pt>
                <c:pt idx="8">
                  <c:v>55203000</c:v>
                </c:pt>
                <c:pt idx="9">
                  <c:v>0</c:v>
                </c:pt>
                <c:pt idx="10">
                  <c:v>39134000</c:v>
                </c:pt>
                <c:pt idx="11">
                  <c:v>6010000</c:v>
                </c:pt>
                <c:pt idx="12">
                  <c:v>27506182</c:v>
                </c:pt>
                <c:pt idx="13">
                  <c:v>33450000</c:v>
                </c:pt>
                <c:pt idx="14">
                  <c:v>151330128</c:v>
                </c:pt>
                <c:pt idx="15">
                  <c:v>55519700</c:v>
                </c:pt>
                <c:pt idx="16">
                  <c:v>5000000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5984-4F2A-A42B-3DE2BD54C6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r-Cyrl-RS" sz="1600" dirty="0"/>
            <a:t>Општинска </a:t>
          </a:r>
          <a:r>
            <a:rPr lang="sr-Cyrl-RS" sz="1600" dirty="0" smtClean="0"/>
            <a:t>управа</a:t>
          </a:r>
        </a:p>
        <a:p>
          <a:r>
            <a:rPr lang="sr-Cyrl-RS" sz="1600" dirty="0" smtClean="0"/>
            <a:t>Општинско веће</a:t>
          </a:r>
          <a:endParaRPr lang="sr-Cyrl-RS" sz="1600" dirty="0"/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 smtClean="0"/>
            <a:t>Општински правобранилац</a:t>
          </a:r>
          <a:endParaRPr lang="sr-Cyrl-RS" sz="1600" dirty="0"/>
        </a:p>
        <a:p>
          <a:r>
            <a:rPr lang="sr-Cyrl-RS" sz="1600" dirty="0"/>
            <a:t>Скупштина општине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rgbClr val="FF0000"/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rgbClr val="FF0000"/>
              </a:solidFill>
            </a:rPr>
            <a:t>Месне заједнице</a:t>
          </a:r>
        </a:p>
        <a:p>
          <a:r>
            <a:rPr lang="sr-Cyrl-RS" sz="1100" dirty="0">
              <a:solidFill>
                <a:srgbClr val="FF0000"/>
              </a:solidFill>
            </a:rPr>
            <a:t>Установе </a:t>
          </a:r>
          <a:r>
            <a:rPr lang="sr-Cyrl-RS" sz="1100" dirty="0" smtClean="0">
              <a:solidFill>
                <a:srgbClr val="FF0000"/>
              </a:solidFill>
            </a:rPr>
            <a:t>културе</a:t>
          </a:r>
          <a:endParaRPr lang="sr-Cyrl-RS" sz="1100" dirty="0">
            <a:solidFill>
              <a:srgbClr val="FF0000"/>
            </a:solidFill>
          </a:endParaRPr>
        </a:p>
        <a:p>
          <a:r>
            <a:rPr lang="sr-Cyrl-RS" sz="1100" dirty="0">
              <a:solidFill>
                <a:srgbClr val="FF0000"/>
              </a:solidFill>
            </a:rPr>
            <a:t>Туристичка 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chemeClr val="accent6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Дом </a:t>
          </a:r>
          <a:r>
            <a:rPr lang="sr-Cyrl-RS" sz="1200" dirty="0" smtClean="0"/>
            <a:t>здравља</a:t>
          </a:r>
        </a:p>
        <a:p>
          <a:r>
            <a:rPr lang="sr-Cyrl-RS" sz="1200" dirty="0" err="1" smtClean="0"/>
            <a:t>Центр</a:t>
          </a:r>
          <a:r>
            <a:rPr lang="sr-Cyrl-RS" sz="1200" dirty="0" smtClean="0"/>
            <a:t> за </a:t>
          </a:r>
          <a:r>
            <a:rPr lang="sr-Cyrl-RS" sz="1200" dirty="0" err="1" smtClean="0"/>
            <a:t>социјлни</a:t>
          </a:r>
          <a:r>
            <a:rPr lang="sr-Cyrl-RS" sz="1200" dirty="0" smtClean="0"/>
            <a:t> рад</a:t>
          </a:r>
        </a:p>
        <a:p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sr-Cyrl-R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0BA875C2-04B8-4345-B5D2-79B4DC7AD923}">
      <dgm:prSet phldrT="[Text]"/>
      <dgm:spPr/>
      <dgm:t>
        <a:bodyPr/>
        <a:lstStyle/>
        <a:p>
          <a:endParaRPr lang="en-US" dirty="0"/>
        </a:p>
      </dgm:t>
    </dgm:pt>
    <dgm:pt modelId="{F3C669C6-7CB8-4F46-99EF-ADF78375D3B8}" type="parTrans" cxnId="{EE983BC2-82C1-41F2-BFB2-473FC55548D4}">
      <dgm:prSet/>
      <dgm:spPr/>
      <dgm:t>
        <a:bodyPr/>
        <a:lstStyle/>
        <a:p>
          <a:endParaRPr lang="en-US"/>
        </a:p>
      </dgm:t>
    </dgm:pt>
    <dgm:pt modelId="{1DFA086E-1B02-4F28-AE07-9AF182BFFFC8}" type="sibTrans" cxnId="{EE983BC2-82C1-41F2-BFB2-473FC55548D4}">
      <dgm:prSet/>
      <dgm:spPr/>
      <dgm:t>
        <a:bodyPr/>
        <a:lstStyle/>
        <a:p>
          <a:endParaRPr lang="en-US"/>
        </a:p>
      </dgm:t>
    </dgm:pt>
    <dgm:pt modelId="{34191BC6-2A89-4E56-AA07-440750D96478}">
      <dgm:prSet phldrT="[Text]"/>
      <dgm:spPr/>
      <dgm:t>
        <a:bodyPr/>
        <a:lstStyle/>
        <a:p>
          <a:endParaRPr lang="sr-Latn-RS" dirty="0"/>
        </a:p>
      </dgm:t>
    </dgm:pt>
    <dgm:pt modelId="{A928C0C7-320B-4A41-AFA4-9D19987B3722}" type="parTrans" cxnId="{309BBF11-2C32-4C12-984F-CC74B1B95409}">
      <dgm:prSet/>
      <dgm:spPr/>
      <dgm:t>
        <a:bodyPr/>
        <a:lstStyle/>
        <a:p>
          <a:endParaRPr lang="sr-Cyrl-RS"/>
        </a:p>
      </dgm:t>
    </dgm:pt>
    <dgm:pt modelId="{A102132E-FEF7-4B8E-B44B-253B40F60A74}" type="sibTrans" cxnId="{309BBF11-2C32-4C12-984F-CC74B1B95409}">
      <dgm:prSet/>
      <dgm:spPr/>
      <dgm:t>
        <a:bodyPr/>
        <a:lstStyle/>
        <a:p>
          <a:endParaRPr lang="sr-Cyrl-R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26059" custScaleY="134945" custLinFactNeighborX="-57205" custLinFactNeighborY="-2425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 custScaleY="18644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 custScaleX="396852" custScaleY="41412" custLinFactNeighborX="-12356" custLinFactNeighborY="3039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AF284A92-A842-400F-96D2-9B85FD48F842}" srcId="{2915701C-9177-4F63-BC4A-2A3F58667EEF}" destId="{724C2318-F479-4174-A10E-9EC4287AD534}" srcOrd="4" destOrd="0" parTransId="{75FF1061-0136-4D4A-8F29-8B8C5BB09E30}" sibTransId="{CF55BBF8-6284-4BA7-9983-520960D17E18}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EE983BC2-82C1-41F2-BFB2-473FC55548D4}" srcId="{2915701C-9177-4F63-BC4A-2A3F58667EEF}" destId="{0BA875C2-04B8-4345-B5D2-79B4DC7AD923}" srcOrd="3" destOrd="0" parTransId="{F3C669C6-7CB8-4F46-99EF-ADF78375D3B8}" sibTransId="{1DFA086E-1B02-4F28-AE07-9AF182BFFFC8}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09BBF11-2C32-4C12-984F-CC74B1B95409}" srcId="{2915701C-9177-4F63-BC4A-2A3F58667EEF}" destId="{34191BC6-2A89-4E56-AA07-440750D96478}" srcOrd="2" destOrd="0" parTransId="{A928C0C7-320B-4A41-AFA4-9D19987B3722}" sibTransId="{A102132E-FEF7-4B8E-B44B-253B40F60A74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AF9C8EEE-81F3-442F-9504-7988DBF2C7F9}" srcId="{2915701C-9177-4F63-BC4A-2A3F58667EEF}" destId="{F525C7DD-C069-4FE6-9519-29523B058512}" srcOrd="5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</a:t>
          </a:r>
          <a:r>
            <a:rPr lang="sr-Cyrl-RS" sz="1400" dirty="0" err="1" smtClean="0"/>
            <a:t>Минстарства</a:t>
          </a:r>
          <a:r>
            <a:rPr lang="sr-Cyrl-RS" sz="1400" dirty="0" smtClean="0"/>
            <a:t> </a:t>
          </a:r>
          <a:r>
            <a:rPr lang="sr-Cyrl-RS" sz="1400" dirty="0"/>
            <a:t>финансија за припрему одлуке о буџету за </a:t>
          </a:r>
          <a:r>
            <a:rPr lang="sr-Cyrl-RS" sz="1400" dirty="0" smtClean="0"/>
            <a:t>20</a:t>
          </a:r>
          <a:r>
            <a:rPr lang="en-US" sz="1400" dirty="0" smtClean="0"/>
            <a:t>26</a:t>
          </a:r>
          <a:r>
            <a:rPr lang="sr-Cyrl-RS" sz="1400" dirty="0" smtClean="0"/>
            <a:t>. </a:t>
          </a:r>
          <a:r>
            <a:rPr lang="sr-Cyrl-RS" sz="1400" dirty="0"/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5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7E8E6685-0078-4B86-BC52-3A0FBAF76686}" type="pres">
      <dgm:prSet presAssocID="{F68F9F1A-A0AC-4627-BB76-A21CB9C16ACA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accent2"/>
        </a:solidFill>
      </dgm:spPr>
      <dgm:t>
        <a:bodyPr/>
        <a:lstStyle/>
        <a:p>
          <a:r>
            <a:rPr lang="sr-Cyrl-RS" sz="1200" dirty="0">
              <a:solidFill>
                <a:schemeClr val="bg1"/>
              </a:solidFill>
            </a:rPr>
            <a:t>Укупан буџет општине </a:t>
          </a:r>
          <a:endParaRPr lang="sr-Cyrl-RS" sz="1200" dirty="0" smtClean="0">
            <a:solidFill>
              <a:schemeClr val="bg1"/>
            </a:solidFill>
          </a:endParaRPr>
        </a:p>
        <a:p>
          <a:r>
            <a:rPr lang="sr-Cyrl-RS" sz="1200" dirty="0" smtClean="0">
              <a:solidFill>
                <a:schemeClr val="bg1"/>
              </a:solidFill>
            </a:rPr>
            <a:t>657.357.884,00           </a:t>
          </a:r>
          <a:endParaRPr lang="en-US" sz="1200" dirty="0">
            <a:solidFill>
              <a:schemeClr val="tx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 sz="1200"/>
        </a:p>
      </dgm:t>
    </dgm:pt>
    <dgm:pt modelId="{097825AB-8F2B-4EF3-ABE1-7DCEF8027B99}" type="sibTrans" cxnId="{B1A00774-0D3C-406F-9413-9997B0306F44}">
      <dgm:prSet custT="1"/>
      <dgm:spPr/>
      <dgm:t>
        <a:bodyPr/>
        <a:lstStyle/>
        <a:p>
          <a:endParaRPr lang="en-US" sz="1200"/>
        </a:p>
      </dgm:t>
    </dgm:pt>
    <dgm:pt modelId="{1F884CF4-1E4C-423F-AE7B-0BAC3D97360D}">
      <dgm:prSet custT="1"/>
      <dgm:spPr>
        <a:solidFill>
          <a:schemeClr val="accent1"/>
        </a:solidFill>
      </dgm:spPr>
      <dgm:t>
        <a:bodyPr/>
        <a:lstStyle/>
        <a:p>
          <a:r>
            <a:rPr lang="sr-Cyrl-RS" sz="1000" dirty="0">
              <a:solidFill>
                <a:schemeClr val="bg1"/>
              </a:solidFill>
            </a:rPr>
            <a:t>Средства из буџета </a:t>
          </a:r>
          <a:r>
            <a:rPr lang="sr-Cyrl-RS" sz="1000" dirty="0" smtClean="0">
              <a:solidFill>
                <a:schemeClr val="bg1"/>
              </a:solidFill>
            </a:rPr>
            <a:t>општине</a:t>
          </a:r>
        </a:p>
        <a:p>
          <a:r>
            <a:rPr lang="sr-Cyrl-RS" sz="1000" dirty="0" smtClean="0">
              <a:solidFill>
                <a:schemeClr val="bg1"/>
              </a:solidFill>
            </a:rPr>
            <a:t>495.814.084,</a:t>
          </a:r>
          <a:r>
            <a:rPr lang="en-US" sz="1000" dirty="0" smtClean="0">
              <a:solidFill>
                <a:schemeClr val="bg1"/>
              </a:solidFill>
            </a:rPr>
            <a:t>00</a:t>
          </a:r>
          <a:endParaRPr lang="en-US" sz="1000" dirty="0">
            <a:solidFill>
              <a:schemeClr val="bg1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 sz="1200"/>
        </a:p>
      </dgm:t>
    </dgm:pt>
    <dgm:pt modelId="{1B723845-E0D1-4671-AE0F-32E0821595D7}" type="sibTrans" cxnId="{70C4B168-53EF-4508-8C4E-A3F87A5F97DE}">
      <dgm:prSet custT="1"/>
      <dgm:spPr/>
      <dgm:t>
        <a:bodyPr/>
        <a:lstStyle/>
        <a:p>
          <a:endParaRPr lang="en-US" sz="1200"/>
        </a:p>
      </dgm:t>
    </dgm:pt>
    <dgm:pt modelId="{258C614E-C25D-47E8-BC69-ECC42BFEC5CC}">
      <dgm:prSet custT="1"/>
      <dgm:spPr>
        <a:solidFill>
          <a:schemeClr val="accent1"/>
        </a:solidFill>
      </dgm:spPr>
      <dgm:t>
        <a:bodyPr/>
        <a:lstStyle/>
        <a:p>
          <a:r>
            <a:rPr lang="sr-Cyrl-RS" sz="1000" dirty="0">
              <a:solidFill>
                <a:schemeClr val="bg1"/>
              </a:solidFill>
            </a:rPr>
            <a:t>Пренета средства из ранијих </a:t>
          </a:r>
          <a:r>
            <a:rPr lang="sr-Cyrl-RS" sz="1000" dirty="0" smtClean="0">
              <a:solidFill>
                <a:schemeClr val="bg1"/>
              </a:solidFill>
            </a:rPr>
            <a:t>година</a:t>
          </a:r>
        </a:p>
        <a:p>
          <a:r>
            <a:rPr lang="sr-Cyrl-RS" sz="1000" dirty="0" smtClean="0">
              <a:solidFill>
                <a:schemeClr val="bg1"/>
              </a:solidFill>
            </a:rPr>
            <a:t>114</a:t>
          </a:r>
          <a:r>
            <a:rPr lang="en-US" sz="1000" dirty="0" smtClean="0">
              <a:solidFill>
                <a:schemeClr val="bg1"/>
              </a:solidFill>
            </a:rPr>
            <a:t>.</a:t>
          </a:r>
          <a:r>
            <a:rPr lang="sr-Cyrl-RS" sz="1000" dirty="0" smtClean="0">
              <a:solidFill>
                <a:schemeClr val="bg1"/>
              </a:solidFill>
            </a:rPr>
            <a:t>0</a:t>
          </a:r>
          <a:r>
            <a:rPr lang="en-US" sz="1000" dirty="0" smtClean="0">
              <a:solidFill>
                <a:schemeClr val="bg1"/>
              </a:solidFill>
            </a:rPr>
            <a:t>00.000,00</a:t>
          </a:r>
          <a:r>
            <a:rPr lang="sr-Cyrl-RS" sz="1000" dirty="0" smtClean="0">
              <a:solidFill>
                <a:schemeClr val="bg1"/>
              </a:solidFill>
            </a:rPr>
            <a:t>  </a:t>
          </a:r>
          <a:endParaRPr lang="en-US" sz="1000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 sz="1200"/>
        </a:p>
      </dgm:t>
    </dgm:pt>
    <dgm:pt modelId="{44AA7FFE-EC5D-4B4A-A884-0D1E57526835}" type="sibTrans" cxnId="{9FE065B6-BAF0-45E0-96C4-FBC1763BA102}">
      <dgm:prSet custT="1"/>
      <dgm:spPr/>
      <dgm:t>
        <a:bodyPr/>
        <a:lstStyle/>
        <a:p>
          <a:endParaRPr lang="en-US" sz="1200"/>
        </a:p>
      </dgm:t>
    </dgm:pt>
    <dgm:pt modelId="{1BFF2E57-C3C3-41C5-AD27-AD5B38758512}">
      <dgm:prSet phldrT="[Text]" custT="1"/>
      <dgm:spPr>
        <a:solidFill>
          <a:schemeClr val="accent1"/>
        </a:solidFill>
      </dgm:spPr>
      <dgm:t>
        <a:bodyPr/>
        <a:lstStyle/>
        <a:p>
          <a:r>
            <a:rPr lang="sr-Cyrl-RS" sz="1000" dirty="0">
              <a:solidFill>
                <a:schemeClr val="bg1"/>
              </a:solidFill>
            </a:rPr>
            <a:t>Средства из осталих извора </a:t>
          </a:r>
          <a:r>
            <a:rPr lang="en-US" sz="1000" dirty="0" smtClean="0">
              <a:solidFill>
                <a:schemeClr val="bg1"/>
              </a:solidFill>
            </a:rPr>
            <a:t> </a:t>
          </a:r>
          <a:endParaRPr lang="sr-Cyrl-RS" sz="1000" dirty="0" smtClean="0">
            <a:solidFill>
              <a:schemeClr val="bg1"/>
            </a:solidFill>
          </a:endParaRPr>
        </a:p>
        <a:p>
          <a:r>
            <a:rPr lang="sr-Cyrl-RS" sz="1000" dirty="0" smtClean="0">
              <a:solidFill>
                <a:schemeClr val="bg1"/>
              </a:solidFill>
            </a:rPr>
            <a:t>27.543.800,00</a:t>
          </a:r>
          <a:endParaRPr lang="en-US" sz="1000" dirty="0">
            <a:solidFill>
              <a:schemeClr val="bg1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 sz="1200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 sz="1200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 custScaleX="74545" custLinFactX="-13974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 custScaleX="57120" custScaleY="57515" custLinFactX="-35564" custLinFactNeighborX="-100000" custLinFactNeighborY="0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 custScaleX="58544" custLinFactX="-29590" custLinFactNeighborX="-100000" custLinFactNeighborY="4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 custScaleX="31245" custScaleY="55698" custLinFactX="82658" custLinFactNeighborX="100000" custLinFactNeighborY="-1799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92849" custScaleY="89633" custLinFactX="143802" custLinFactNeighborX="200000" custLinFactNeighborY="-26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ScaleX="52953" custScaleY="50067" custLinFactX="52234" custLinFactNeighborX="100000" custLinFactNeighborY="-3300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56054" custScaleY="96476" custLinFactX="-161431" custLinFactNeighborX="-20000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rgbClr val="FF0000"/>
          </a:solidFill>
        </a:ln>
      </dgm:spPr>
      <dgm:t>
        <a:bodyPr/>
        <a:lstStyle/>
        <a:p>
          <a:pPr algn="just"/>
          <a:r>
            <a:rPr lang="sr-Cyrl-RS" altLang="en-US" sz="1400" dirty="0">
              <a:solidFill>
                <a:schemeClr val="tx1"/>
              </a:solidFill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>
            <a:solidFill>
              <a:schemeClr val="tx1"/>
            </a:solidFill>
          </a:endParaRP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CS" sz="1400" b="1" i="1" dirty="0">
              <a:solidFill>
                <a:schemeClr val="bg1"/>
              </a:solidFill>
            </a:rPr>
            <a:t>Донације</a:t>
          </a:r>
          <a:r>
            <a:rPr lang="sr-Cyrl-CS" sz="1400" b="1" dirty="0">
              <a:solidFill>
                <a:schemeClr val="bg1"/>
              </a:solidFill>
            </a:rPr>
            <a:t> </a:t>
          </a:r>
          <a:r>
            <a:rPr lang="sr-Cyrl-CS" sz="1400" dirty="0">
              <a:solidFill>
                <a:schemeClr val="bg1"/>
              </a:solidFill>
            </a:rPr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solidFill>
                <a:schemeClr val="bg1"/>
              </a:solidFill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solidFill>
                <a:schemeClr val="bg1"/>
              </a:solidFill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solidFill>
                <a:schemeClr val="bg1"/>
              </a:solidFill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solidFill>
                <a:schemeClr val="bg1"/>
              </a:solidFill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solidFill>
                <a:schemeClr val="bg1"/>
              </a:solidFill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solidFill>
                <a:schemeClr val="bg1"/>
              </a:solidFill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solidFill>
                <a:schemeClr val="bg1"/>
              </a:solidFill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solidFill>
                <a:schemeClr val="bg1"/>
              </a:solidFill>
              <a:latin typeface="Calibri" panose="020F0502020204030204" pitchFamily="34" charset="0"/>
            </a:rPr>
            <a:t> </a:t>
          </a:r>
          <a:r>
            <a:rPr lang="sr-Cyrl-RS" altLang="en-US" sz="1400" dirty="0">
              <a:solidFill>
                <a:schemeClr val="bg1"/>
              </a:solidFill>
              <a:latin typeface="Calibri" panose="020F0502020204030204" pitchFamily="34" charset="0"/>
            </a:rPr>
            <a:t>.</a:t>
          </a:r>
          <a:endParaRPr lang="en-US" sz="1400" dirty="0">
            <a:solidFill>
              <a:schemeClr val="bg1"/>
            </a:solidFill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altLang="en-US" sz="1400" dirty="0">
              <a:solidFill>
                <a:schemeClr val="bg1"/>
              </a:solidFill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>
            <a:solidFill>
              <a:schemeClr val="bg1"/>
            </a:solidFill>
          </a:endParaRP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bg1"/>
              </a:solidFill>
            </a:rPr>
            <a:t>Ова примања се остварују продајом непокретности и покретних ствари у власништву општине</a:t>
          </a:r>
          <a:r>
            <a:rPr lang="sr-Cyrl-RS" sz="1400" dirty="0">
              <a:solidFill>
                <a:schemeClr val="tx1"/>
              </a:solidFill>
            </a:rPr>
            <a:t>.</a:t>
          </a:r>
          <a:endParaRPr lang="en-US" sz="1400" dirty="0">
            <a:solidFill>
              <a:schemeClr val="tx1"/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>
              <a:solidFill>
                <a:schemeClr val="bg1"/>
              </a:solidFill>
            </a:rPr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</a:t>
          </a:r>
          <a:r>
            <a:rPr lang="sr-Cyrl-RS" sz="1400" b="0" i="0" dirty="0" smtClean="0">
              <a:solidFill>
                <a:schemeClr val="bg1"/>
              </a:solidFill>
            </a:rPr>
            <a:t>општина.</a:t>
          </a:r>
          <a:endParaRPr lang="en-US" sz="1400" dirty="0">
            <a:solidFill>
              <a:schemeClr val="bg1"/>
            </a:solidFill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</a:t>
          </a:r>
          <a:r>
            <a:rPr lang="sr-Cyrl-RS" altLang="en-US" sz="1400" dirty="0">
              <a:solidFill>
                <a:schemeClr val="bg1"/>
              </a:solidFill>
            </a:rPr>
            <a:t>Представљају вишак прихода буџета општине који нису потрошени у претходној  буџетској </a:t>
          </a:r>
          <a:r>
            <a:rPr lang="sr-Cyrl-RS" altLang="en-US" sz="1400" dirty="0" smtClean="0">
              <a:solidFill>
                <a:schemeClr val="bg1"/>
              </a:solidFill>
            </a:rPr>
            <a:t>години.</a:t>
          </a:r>
          <a:endParaRPr lang="en-US" sz="1400" dirty="0">
            <a:solidFill>
              <a:schemeClr val="bg1"/>
            </a:solidFill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D90891A-5CA6-46E0-9B94-066929D862D5}" type="presOf" srcId="{28888755-727E-436B-B2F2-DA7896544A65}" destId="{9312B733-3AEB-49F6-8245-08553BA2949B}" srcOrd="0" destOrd="0" presId="urn:diagrams.loki3.com/BracketList"/>
    <dgm:cxn modelId="{53E397A2-7CAD-4A4C-ABDE-885D92961EB2}" type="presOf" srcId="{FE2BA0E8-81AC-463B-B498-EF464F5BCE06}" destId="{9893D59A-7FEC-486D-89C4-D28135F6121C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C1188A4E-FB96-4E8F-9307-7C6CDB28AD6E}" type="presOf" srcId="{4B4A2A45-FFA7-47F5-A99D-A2DFD7698107}" destId="{9A05939C-6B40-4C32-897A-4A6DC3E71E5B}" srcOrd="0" destOrd="0" presId="urn:diagrams.loki3.com/BracketList"/>
    <dgm:cxn modelId="{E9154DB6-8B71-4C47-A778-19BA49538396}" type="presOf" srcId="{92FD0664-EE76-4121-BE7B-68FC1EE5F4D7}" destId="{C6BA9D27-2D60-4BA7-98A9-E18E57FDB6CB}" srcOrd="0" destOrd="0" presId="urn:diagrams.loki3.com/BracketList"/>
    <dgm:cxn modelId="{28FEEFA5-6DE3-40CA-B954-F6DBC6F9FAD9}" type="presOf" srcId="{26EF48C7-6381-4355-B03F-DD441AE957C7}" destId="{EFAACCF6-3A6A-4536-89B0-F0A7C44F6BE1}" srcOrd="0" destOrd="0" presId="urn:diagrams.loki3.com/BracketList"/>
    <dgm:cxn modelId="{1021894C-289A-4B28-BA0D-6767C27230B8}" type="presOf" srcId="{D45E583C-4AAD-40D2-9D24-9A0A68141567}" destId="{7BB6658A-32E0-42C7-B82A-240BF45CF27D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B07D637A-714A-406B-993E-0E5A5B39956B}" type="presOf" srcId="{E1B79EE1-1157-4302-AB0B-8FEDC81165FD}" destId="{F40D94EA-52E0-4740-A924-EAF350BDF213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87FAF999-9E08-4A6A-A6D7-11D7E30AC118}" type="presOf" srcId="{EEA47F19-311D-44B3-AAA4-35C98BD4844B}" destId="{EFEB1020-9C17-48DC-BBE0-54FA743F9F75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 custT="1"/>
      <dgm:spPr>
        <a:gradFill rotWithShape="0">
          <a:gsLst>
            <a:gs pos="0">
              <a:srgbClr val="FFFF00"/>
            </a:gs>
            <a:gs pos="78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</a:gradFill>
      </dgm:spPr>
      <dgm:t>
        <a:bodyPr/>
        <a:lstStyle/>
        <a:p>
          <a:pPr algn="ctr"/>
          <a:r>
            <a:rPr lang="sr-Cyrl-RS" sz="1400" dirty="0"/>
            <a:t>Укупни буџетски приходи и примања  </a:t>
          </a:r>
          <a:r>
            <a:rPr lang="sr-Cyrl-RS" sz="1400" dirty="0" smtClean="0"/>
            <a:t>657.357.884</a:t>
          </a:r>
          <a:r>
            <a:rPr lang="en-US" sz="1400" dirty="0" smtClean="0"/>
            <a:t>,00</a:t>
          </a:r>
          <a:r>
            <a:rPr lang="sr-Cyrl-RS" sz="1400" dirty="0" smtClean="0"/>
            <a:t> динара</a:t>
          </a:r>
          <a:endParaRPr lang="en-US" sz="1400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 sz="1400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 sz="1400"/>
        </a:p>
      </dgm:t>
    </dgm:pt>
    <dgm:pt modelId="{DB1A1606-130D-4B45-9553-0A0B804495DF}">
      <dgm:prSet phldrT="[Text]" custT="1"/>
      <dgm:spPr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21"/>
                <a:satOff val="-148"/>
                <a:lumOff val="821"/>
                <a:alphaOff val="5000"/>
                <a:shade val="94000"/>
                <a:lumMod val="94000"/>
              </a:schemeClr>
            </a:gs>
          </a:gsLst>
        </a:gradFill>
      </dgm:spPr>
      <dgm:t>
        <a:bodyPr/>
        <a:lstStyle/>
        <a:p>
          <a:pPr algn="ctr"/>
          <a:r>
            <a:rPr lang="sr-Cyrl-RS" sz="1400" dirty="0"/>
            <a:t>Приходи од  пореза  </a:t>
          </a:r>
          <a:r>
            <a:rPr lang="sr-Cyrl-RS" sz="1400" dirty="0" smtClean="0"/>
            <a:t>300.841.997,00динара</a:t>
          </a:r>
          <a:endParaRPr lang="en-US" sz="1400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 sz="1400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 sz="1400"/>
        </a:p>
      </dgm:t>
    </dgm:pt>
    <dgm:pt modelId="{AEA7499A-114B-4146-9776-CDD8ACEC6B39}">
      <dgm:prSet phldrT="[Text]" custT="1"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78000">
              <a:schemeClr val="accent4">
                <a:shade val="80000"/>
                <a:alpha val="50000"/>
                <a:hueOff val="-42"/>
                <a:satOff val="-295"/>
                <a:lumOff val="1643"/>
                <a:alphaOff val="10000"/>
                <a:shade val="94000"/>
                <a:lumMod val="94000"/>
              </a:schemeClr>
            </a:gs>
          </a:gsLst>
        </a:gradFill>
      </dgm:spPr>
      <dgm:t>
        <a:bodyPr/>
        <a:lstStyle/>
        <a:p>
          <a:pPr algn="ctr"/>
          <a:r>
            <a:rPr lang="sr-Cyrl-RS" sz="1400" dirty="0"/>
            <a:t>Трансфери </a:t>
          </a:r>
          <a:r>
            <a:rPr lang="sr-Cyrl-RS" sz="1400" dirty="0" smtClean="0"/>
            <a:t>209.085.887</a:t>
          </a:r>
          <a:r>
            <a:rPr lang="en-US" sz="1400" dirty="0" smtClean="0"/>
            <a:t>,00</a:t>
          </a:r>
          <a:r>
            <a:rPr lang="sr-Cyrl-RS" sz="1400" dirty="0" smtClean="0"/>
            <a:t>динара</a:t>
          </a:r>
          <a:endParaRPr lang="en-US" sz="1400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 sz="1400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 sz="1400"/>
        </a:p>
      </dgm:t>
    </dgm:pt>
    <dgm:pt modelId="{BF71EFAE-EC9F-46E9-BD2A-1686637595DA}">
      <dgm:prSet phldrT="[Text]" custT="1"/>
      <dgm:spPr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63"/>
                <a:satOff val="-443"/>
                <a:lumOff val="2464"/>
                <a:alphaOff val="15000"/>
                <a:shade val="94000"/>
                <a:lumMod val="94000"/>
              </a:schemeClr>
            </a:gs>
          </a:gsLst>
        </a:gradFill>
      </dgm:spPr>
      <dgm:t>
        <a:bodyPr/>
        <a:lstStyle/>
        <a:p>
          <a:pPr algn="ctr"/>
          <a:r>
            <a:rPr lang="sr-Cyrl-RS" sz="1400" dirty="0"/>
            <a:t>Други приходи  </a:t>
          </a:r>
          <a:r>
            <a:rPr lang="sr-Cyrl-RS" sz="1400" dirty="0" smtClean="0"/>
            <a:t>13.430.000</a:t>
          </a:r>
          <a:r>
            <a:rPr lang="en-US" sz="1400" dirty="0" smtClean="0"/>
            <a:t>,00</a:t>
          </a:r>
          <a:r>
            <a:rPr lang="sr-Cyrl-RS" sz="1400" dirty="0" smtClean="0"/>
            <a:t> динара</a:t>
          </a:r>
          <a:endParaRPr lang="en-US" sz="1400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 sz="1400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 sz="1400"/>
        </a:p>
      </dgm:t>
    </dgm:pt>
    <dgm:pt modelId="{40EF3D92-C4CB-4CBC-8AED-087234C53764}">
      <dgm:prSet phldrT="[Text]" custT="1"/>
      <dgm:spPr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84"/>
                <a:satOff val="-591"/>
                <a:lumOff val="3286"/>
                <a:alphaOff val="20000"/>
                <a:shade val="94000"/>
                <a:lumMod val="94000"/>
              </a:schemeClr>
            </a:gs>
          </a:gsLst>
        </a:gradFill>
      </dgm:spPr>
      <dgm:t>
        <a:bodyPr/>
        <a:lstStyle/>
        <a:p>
          <a:pPr algn="ctr"/>
          <a:r>
            <a:rPr lang="sr-Cyrl-RS" sz="1400" dirty="0"/>
            <a:t>Примања од продаје нефинансијске имовине  </a:t>
          </a:r>
          <a:r>
            <a:rPr lang="en-US" sz="1400" dirty="0" smtClean="0"/>
            <a:t>0</a:t>
          </a:r>
          <a:r>
            <a:rPr lang="sr-Cyrl-RS" sz="1400" dirty="0" smtClean="0"/>
            <a:t>,00 </a:t>
          </a:r>
          <a:r>
            <a:rPr lang="sr-Cyrl-RS" sz="1400" dirty="0"/>
            <a:t>динара</a:t>
          </a:r>
          <a:endParaRPr lang="en-US" sz="1400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 sz="1400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 sz="1400"/>
        </a:p>
      </dgm:t>
    </dgm:pt>
    <dgm:pt modelId="{920F0D4F-6C4C-4BE8-9363-F48FBF034871}">
      <dgm:prSet phldrT="[Text]" custT="1"/>
      <dgm:spPr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105"/>
                <a:satOff val="-738"/>
                <a:lumOff val="4107"/>
                <a:alphaOff val="25000"/>
                <a:shade val="94000"/>
                <a:lumMod val="94000"/>
              </a:schemeClr>
            </a:gs>
          </a:gsLst>
        </a:gradFill>
      </dgm:spPr>
      <dgm:t>
        <a:bodyPr/>
        <a:lstStyle/>
        <a:p>
          <a:pPr algn="ctr"/>
          <a:r>
            <a:rPr lang="sr-Cyrl-RS" sz="1400" dirty="0"/>
            <a:t>Примања од продаје финансијске имовине </a:t>
          </a:r>
          <a:r>
            <a:rPr lang="sr-Cyrl-RS" sz="1400" dirty="0" smtClean="0"/>
            <a:t>0,00</a:t>
          </a:r>
          <a:r>
            <a:rPr lang="sr-Cyrl-RS" sz="1400" dirty="0" smtClean="0">
              <a:solidFill>
                <a:srgbClr val="FF0000"/>
              </a:solidFill>
            </a:rPr>
            <a:t> </a:t>
          </a:r>
          <a:r>
            <a:rPr lang="sr-Cyrl-RS" sz="1400" dirty="0"/>
            <a:t>динара</a:t>
          </a:r>
          <a:endParaRPr lang="en-US" sz="1400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 sz="1400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 sz="1400"/>
        </a:p>
      </dgm:t>
    </dgm:pt>
    <dgm:pt modelId="{15426A40-9AD2-4153-8230-E20BC4B11534}">
      <dgm:prSet phldrT="[Text]" custT="1"/>
      <dgm:spPr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126"/>
                <a:satOff val="-886"/>
                <a:lumOff val="4929"/>
                <a:alphaOff val="30000"/>
                <a:shade val="94000"/>
                <a:lumMod val="94000"/>
              </a:schemeClr>
            </a:gs>
          </a:gsLst>
        </a:gradFill>
      </dgm:spPr>
      <dgm:t>
        <a:bodyPr/>
        <a:lstStyle/>
        <a:p>
          <a:pPr algn="ctr"/>
          <a:r>
            <a:rPr lang="sr-Cyrl-RS" sz="1400" dirty="0"/>
            <a:t>Пренета средства из ранијих </a:t>
          </a:r>
          <a:r>
            <a:rPr lang="sr-Cyrl-RS" sz="1400" dirty="0" smtClean="0"/>
            <a:t>134</a:t>
          </a:r>
          <a:r>
            <a:rPr lang="en-US" sz="1400" dirty="0" smtClean="0"/>
            <a:t>.</a:t>
          </a:r>
          <a:r>
            <a:rPr lang="sr-Cyrl-RS" sz="1400" dirty="0" smtClean="0"/>
            <a:t>0</a:t>
          </a:r>
          <a:r>
            <a:rPr lang="en-US" sz="1400" dirty="0" smtClean="0"/>
            <a:t>00.000,00</a:t>
          </a:r>
          <a:r>
            <a:rPr lang="sr-Cyrl-RS" sz="1400" dirty="0" smtClean="0"/>
            <a:t>динара</a:t>
          </a:r>
          <a:endParaRPr lang="en-US" sz="14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 sz="1400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 sz="1400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 custLinFactNeighborX="-1471" custLinFactNeighborY="165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7" custScaleX="140623" custRadScaleRad="100313" custRadScaleInc="9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7" custScaleX="1367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7" custScaleX="140981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E4213-15E1-4436-8045-C055E8A54EDE}" type="pres">
      <dgm:prSet presAssocID="{40EF3D92-C4CB-4CBC-8AED-087234C53764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FC9CD-FF79-40EF-A271-A8DBB0423AC2}" type="pres">
      <dgm:prSet presAssocID="{920F0D4F-6C4C-4BE8-9363-F48FBF034871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6" presStyleCnt="7" custScaleX="1294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>
              <a:solidFill>
                <a:schemeClr val="tx1"/>
              </a:solidFill>
            </a:rPr>
            <a:t>Расходи за запослене</a:t>
          </a:r>
          <a:endParaRPr lang="en-US" b="1" dirty="0">
            <a:solidFill>
              <a:schemeClr val="tx1"/>
            </a:solidFill>
          </a:endParaRPr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chemeClr val="accent3"/>
        </a:solidFill>
      </dgm:spPr>
      <dgm:t>
        <a:bodyPr/>
        <a:lstStyle/>
        <a:p>
          <a:r>
            <a:rPr lang="sr-Cyrl-RS" sz="1400" b="1" dirty="0">
              <a:solidFill>
                <a:schemeClr val="tx1"/>
              </a:solidFill>
            </a:rPr>
            <a:t>Расходи за запослене </a:t>
          </a:r>
          <a:r>
            <a:rPr lang="sr-Cyrl-RS" sz="1400" dirty="0">
              <a:solidFill>
                <a:schemeClr val="tx1"/>
              </a:solidFill>
            </a:rPr>
            <a:t>представљају све трошкове за запослене, како у управи тако и код буџетских корисника</a:t>
          </a:r>
          <a:endParaRPr lang="en-US" sz="1400" dirty="0">
            <a:solidFill>
              <a:schemeClr val="tx1"/>
            </a:solidFill>
          </a:endParaRP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>
              <a:solidFill>
                <a:schemeClr val="bg1"/>
              </a:solidFill>
            </a:rPr>
            <a:t>Коришћење роба и услуга </a:t>
          </a:r>
          <a:r>
            <a:rPr lang="sr-Cyrl-RS" sz="1400" dirty="0">
              <a:solidFill>
                <a:schemeClr val="bg1"/>
              </a:solidFill>
            </a:rPr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>
            <a:solidFill>
              <a:schemeClr val="bg1"/>
            </a:solidFill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>
              <a:solidFill>
                <a:schemeClr val="bg1"/>
              </a:solidFill>
            </a:rPr>
            <a:t>Дотације и трансфери</a:t>
          </a:r>
          <a:endParaRPr lang="en-US" b="1" dirty="0">
            <a:solidFill>
              <a:schemeClr val="bg1"/>
            </a:solidFill>
          </a:endParaRPr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>
              <a:solidFill>
                <a:schemeClr val="tx1"/>
              </a:solidFill>
            </a:rPr>
            <a:t>Дотације и трансфери </a:t>
          </a:r>
          <a:r>
            <a:rPr lang="sr-Cyrl-RS" sz="1400" dirty="0">
              <a:solidFill>
                <a:schemeClr val="tx1"/>
              </a:solidFill>
            </a:rPr>
            <a:t>су трошкови које локална самоуправа </a:t>
          </a:r>
          <a:r>
            <a:rPr lang="ru-RU" sz="1400" dirty="0">
              <a:solidFill>
                <a:schemeClr val="tx1"/>
              </a:solidFill>
            </a:rPr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>
              <a:solidFill>
                <a:schemeClr val="tx1"/>
              </a:solidFill>
            </a:rPr>
            <a:t> као што су школе, центар за социјални рад, дом здравља.</a:t>
          </a:r>
          <a:r>
            <a:rPr lang="en-US" sz="1400" dirty="0">
              <a:solidFill>
                <a:schemeClr val="tx1"/>
              </a:solidFill>
            </a:rPr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>
              <a:solidFill>
                <a:schemeClr val="bg1"/>
              </a:solidFill>
            </a:rPr>
            <a:t>Остали расходи</a:t>
          </a:r>
          <a:endParaRPr lang="en-US" b="1" dirty="0">
            <a:solidFill>
              <a:schemeClr val="bg1"/>
            </a:solidFill>
          </a:endParaRPr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>
              <a:solidFill>
                <a:schemeClr val="bg1"/>
              </a:solidFill>
            </a:rPr>
            <a:t>Остали расходи </a:t>
          </a:r>
          <a:r>
            <a:rPr lang="sr-Cyrl-RS" sz="1400" dirty="0">
              <a:solidFill>
                <a:schemeClr val="bg1"/>
              </a:solidFill>
            </a:rPr>
            <a:t>обухватају дотације невладиним организацијама, порезе, таксе, новчане казне.</a:t>
          </a:r>
          <a:endParaRPr lang="en-US" sz="1400" dirty="0">
            <a:solidFill>
              <a:schemeClr val="bg1"/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>
              <a:solidFill>
                <a:schemeClr val="tx1"/>
              </a:solidFill>
            </a:rPr>
            <a:t>Субвенције</a:t>
          </a:r>
          <a:r>
            <a:rPr lang="ru-RU" sz="1400" dirty="0">
              <a:solidFill>
                <a:schemeClr val="tx1"/>
              </a:solidFill>
            </a:rPr>
            <a:t> сe одобравају за </a:t>
          </a:r>
          <a:r>
            <a:rPr lang="ru-RU" sz="1400" dirty="0" smtClean="0">
              <a:solidFill>
                <a:schemeClr val="tx1"/>
              </a:solidFill>
            </a:rPr>
            <a:t>функционисање јавног предузећа, пољопривредним </a:t>
          </a:r>
          <a:r>
            <a:rPr lang="ru-RU" sz="1400" dirty="0">
              <a:solidFill>
                <a:schemeClr val="tx1"/>
              </a:solidFill>
            </a:rPr>
            <a:t>произвођачима</a:t>
          </a:r>
          <a:r>
            <a:rPr lang="ru-RU" sz="1400" dirty="0"/>
            <a:t>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>
              <a:solidFill>
                <a:schemeClr val="bg1"/>
              </a:solidFill>
            </a:rPr>
            <a:t>Социјална заштита</a:t>
          </a:r>
          <a:endParaRPr lang="en-US" b="1" dirty="0">
            <a:solidFill>
              <a:schemeClr val="bg1"/>
            </a:solidFill>
          </a:endParaRPr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>
              <a:solidFill>
                <a:schemeClr val="bg1"/>
              </a:solidFill>
            </a:rPr>
            <a:t>Социјална заштита </a:t>
          </a:r>
          <a:r>
            <a:rPr lang="sr-Cyrl-RS" sz="1400" dirty="0">
              <a:solidFill>
                <a:schemeClr val="bg1"/>
              </a:solidFill>
            </a:rPr>
            <a:t>обухвата све трошкове исплате социјалне помоћи за различите категорије грађана.</a:t>
          </a:r>
          <a:endParaRPr lang="en-US" sz="1400" dirty="0">
            <a:solidFill>
              <a:schemeClr val="bg1"/>
            </a:solidFill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>
              <a:solidFill>
                <a:schemeClr val="tx1"/>
              </a:solidFill>
            </a:rPr>
            <a:t>Буџетска резерва </a:t>
          </a:r>
          <a:r>
            <a:rPr lang="sr-Cyrl-RS" dirty="0">
              <a:solidFill>
                <a:schemeClr val="tx1"/>
              </a:solidFill>
            </a:rPr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>
            <a:solidFill>
              <a:schemeClr val="tx1"/>
            </a:solidFill>
          </a:endParaRPr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>
              <a:solidFill>
                <a:schemeClr val="bg1"/>
              </a:solidFill>
            </a:rPr>
            <a:t>Капитални издаци</a:t>
          </a:r>
          <a:endParaRPr lang="en-US" b="1" dirty="0">
            <a:solidFill>
              <a:schemeClr val="bg1"/>
            </a:solidFill>
          </a:endParaRPr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>
              <a:solidFill>
                <a:schemeClr val="bg1"/>
              </a:solidFill>
            </a:rPr>
            <a:t>Капитални издаци </a:t>
          </a:r>
          <a:r>
            <a:rPr lang="sr-Cyrl-RS" dirty="0">
              <a:solidFill>
                <a:schemeClr val="bg1"/>
              </a:solidFill>
            </a:rPr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>
            <a:solidFill>
              <a:schemeClr val="bg1"/>
            </a:solidFill>
          </a:endParaRPr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913F8910-4C80-476B-BB1A-84CDC766C5E5}" type="presOf" srcId="{EEA47F19-311D-44B3-AAA4-35C98BD4844B}" destId="{EFEB1020-9C17-48DC-BBE0-54FA743F9F75}" srcOrd="0" destOrd="0" presId="urn:diagrams.loki3.com/BracketList"/>
    <dgm:cxn modelId="{EC0075EB-3DC2-4074-AA80-170858192B86}" type="presOf" srcId="{28888755-727E-436B-B2F2-DA7896544A65}" destId="{9312B733-3AEB-49F6-8245-08553BA2949B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4A72B881-7734-4A48-B974-4165271D16B3}" type="presOf" srcId="{A22D28D0-C0EE-4FAC-9411-A8A4995FB17B}" destId="{B43D6F8D-5103-4DCA-8971-053A6B7A987B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1EC38B43-666B-4E38-81B7-8A080ED8DA87}" type="presOf" srcId="{0C844461-76DE-4FEA-A87D-23440AD6FC2E}" destId="{C6144CDB-22C1-4337-9F95-C3A522A707D1}" srcOrd="0" destOrd="0" presId="urn:diagrams.loki3.com/BracketList"/>
    <dgm:cxn modelId="{C314BF9B-D2C0-49FD-8192-2D4E8F24E524}" type="presOf" srcId="{E1B79EE1-1157-4302-AB0B-8FEDC81165FD}" destId="{F40D94EA-52E0-4740-A924-EAF350BDF213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125639C7-B690-4F53-A1C9-BB18BE26EFFF}" type="presOf" srcId="{FE2BA0E8-81AC-463B-B498-EF464F5BCE06}" destId="{9893D59A-7FEC-486D-89C4-D28135F6121C}" srcOrd="0" destOrd="0" presId="urn:diagrams.loki3.com/BracketList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E8F8E3A6-DE2E-43A3-A54F-79C8F4CD16F2}" type="presOf" srcId="{92FD0664-EE76-4121-BE7B-68FC1EE5F4D7}" destId="{C6BA9D27-2D60-4BA7-98A9-E18E57FDB6CB}" srcOrd="0" destOrd="0" presId="urn:diagrams.loki3.com/BracketList"/>
    <dgm:cxn modelId="{1A66DD3E-AD41-4FBE-A90F-6733EF188F32}" type="presOf" srcId="{26EF48C7-6381-4355-B03F-DD441AE957C7}" destId="{EFAACCF6-3A6A-4536-89B0-F0A7C44F6BE1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CAC21658-3423-481C-AF27-E9996CB921F1}" type="presOf" srcId="{D45E583C-4AAD-40D2-9D24-9A0A68141567}" destId="{7BB6658A-32E0-42C7-B82A-240BF45CF27D}" srcOrd="0" destOrd="0" presId="urn:diagrams.loki3.com/BracketList"/>
    <dgm:cxn modelId="{6CADC6AF-E4D1-4118-B6AD-2936E20B24E4}" type="presOf" srcId="{E1AD8724-28DC-48C5-B75E-B0D1F33E6279}" destId="{939B76D1-BB33-4E50-9ECD-839FB5787B9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592F709B-0D71-4665-94FE-FCFCC1F99F37}" type="presOf" srcId="{48096665-F98A-4372-9642-AA104F5D458A}" destId="{B471A916-B6F4-4017-A447-E2C98CEE19B9}" srcOrd="0" destOrd="0" presId="urn:diagrams.loki3.com/BracketList"/>
    <dgm:cxn modelId="{45E7555C-A21A-4EDC-9BCD-7FDE66998A88}" type="presOf" srcId="{4B4A2A45-FFA7-47F5-A99D-A2DFD7698107}" destId="{9A05939C-6B40-4C32-897A-4A6DC3E71E5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645" y="360726"/>
          <a:ext cx="3110079" cy="3110012"/>
        </a:xfrm>
        <a:prstGeom prst="ellipse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Општинска </a:t>
          </a:r>
          <a:r>
            <a:rPr lang="sr-Cyrl-RS" sz="1600" kern="1200" dirty="0" smtClean="0"/>
            <a:t>управа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Општинско веће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Председник општине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Општински правобранилац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725106" y="816177"/>
        <a:ext cx="2199157" cy="2199110"/>
      </dsp:txXfrm>
    </dsp:sp>
    <dsp:sp modelId="{6AE34D3E-FD5D-4402-89AF-BF559D3EC92D}">
      <dsp:nvSpPr>
        <dsp:cNvPr id="0" name=""/>
        <dsp:cNvSpPr/>
      </dsp:nvSpPr>
      <dsp:spPr>
        <a:xfrm>
          <a:off x="3044189" y="219032"/>
          <a:ext cx="345885" cy="345879"/>
        </a:xfrm>
        <a:prstGeom prst="ellipse">
          <a:avLst/>
        </a:prstGeom>
        <a:solidFill>
          <a:srgbClr val="FFC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25169" y="3239667"/>
          <a:ext cx="250449" cy="250690"/>
        </a:xfrm>
        <a:prstGeom prst="ellipse">
          <a:avLst/>
        </a:prstGeom>
        <a:solidFill>
          <a:srgbClr val="7030A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579852" y="1622897"/>
          <a:ext cx="250449" cy="250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381399" y="3506344"/>
          <a:ext cx="345885" cy="345879"/>
        </a:xfrm>
        <a:prstGeom prst="ellipse">
          <a:avLst/>
        </a:prstGeom>
        <a:solidFill>
          <a:srgbClr val="FFFF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296313" y="710602"/>
          <a:ext cx="250449" cy="250690"/>
        </a:xfrm>
        <a:prstGeom prst="ellipse">
          <a:avLst/>
        </a:prstGeom>
        <a:solidFill>
          <a:srgbClr val="FFFF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06791" y="2144623"/>
          <a:ext cx="250449" cy="250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0" y="394687"/>
          <a:ext cx="1593879" cy="1705687"/>
        </a:xfrm>
        <a:prstGeom prst="ellipse">
          <a:avLst/>
        </a:prstGeom>
        <a:solidFill>
          <a:srgbClr val="FFC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rgbClr val="FF0000"/>
              </a:solidFill>
            </a:rPr>
            <a:t>Предшколска установа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rgbClr val="FF0000"/>
              </a:solidFill>
            </a:rPr>
            <a:t>Месне заједнице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rgbClr val="FF0000"/>
              </a:solidFill>
            </a:rPr>
            <a:t>Установе </a:t>
          </a:r>
          <a:r>
            <a:rPr lang="sr-Cyrl-RS" sz="1100" kern="1200" dirty="0" smtClean="0">
              <a:solidFill>
                <a:srgbClr val="FF0000"/>
              </a:solidFill>
            </a:rPr>
            <a:t>културе</a:t>
          </a:r>
          <a:endParaRPr lang="sr-Cyrl-RS" sz="1100" kern="1200" dirty="0">
            <a:solidFill>
              <a:srgbClr val="FF000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rgbClr val="FF0000"/>
              </a:solidFill>
            </a:rPr>
            <a:t>Туристичка организација </a:t>
          </a:r>
        </a:p>
      </dsp:txBody>
      <dsp:txXfrm>
        <a:off x="233418" y="644479"/>
        <a:ext cx="1127043" cy="1206103"/>
      </dsp:txXfrm>
    </dsp:sp>
    <dsp:sp modelId="{D4397D2C-6DDE-4A42-9855-5F94ADD7F1F8}">
      <dsp:nvSpPr>
        <dsp:cNvPr id="0" name=""/>
        <dsp:cNvSpPr/>
      </dsp:nvSpPr>
      <dsp:spPr>
        <a:xfrm>
          <a:off x="2694255" y="721502"/>
          <a:ext cx="345885" cy="3458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416499" y="2556627"/>
          <a:ext cx="625254" cy="625272"/>
        </a:xfrm>
        <a:prstGeom prst="ellipse">
          <a:avLst/>
        </a:prstGeom>
        <a:solidFill>
          <a:srgbClr val="FF0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698425" y="-219032"/>
          <a:ext cx="1264391" cy="2356654"/>
        </a:xfrm>
        <a:prstGeom prst="ellipse">
          <a:avLst/>
        </a:prstGeom>
        <a:solidFill>
          <a:schemeClr val="accent6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/>
            <a:t>Основне школе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/>
            <a:t>Дом </a:t>
          </a:r>
          <a:r>
            <a:rPr lang="sr-Cyrl-RS" sz="1200" kern="1200" dirty="0" smtClean="0"/>
            <a:t>здравља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err="1" smtClean="0"/>
            <a:t>Центр</a:t>
          </a:r>
          <a:r>
            <a:rPr lang="sr-Cyrl-RS" sz="1200" kern="1200" dirty="0" smtClean="0"/>
            <a:t> за </a:t>
          </a:r>
          <a:r>
            <a:rPr lang="sr-Cyrl-RS" sz="1200" kern="1200" dirty="0" err="1" smtClean="0"/>
            <a:t>социјлни</a:t>
          </a:r>
          <a:r>
            <a:rPr lang="sr-Cyrl-RS" sz="1200" kern="1200" dirty="0" smtClean="0"/>
            <a:t> рад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4883591" y="126092"/>
        <a:ext cx="894059" cy="1666406"/>
      </dsp:txXfrm>
    </dsp:sp>
    <dsp:sp modelId="{4ABBCF6F-E7DA-4CE7-A2F5-6DD06BFAA1FA}">
      <dsp:nvSpPr>
        <dsp:cNvPr id="0" name=""/>
        <dsp:cNvSpPr/>
      </dsp:nvSpPr>
      <dsp:spPr>
        <a:xfrm>
          <a:off x="4134481" y="1199993"/>
          <a:ext cx="345885" cy="345879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78775" y="3300705"/>
          <a:ext cx="250449" cy="250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273647" y="3024981"/>
          <a:ext cx="993911" cy="103815"/>
        </a:xfrm>
        <a:prstGeom prst="ellipse">
          <a:avLst/>
        </a:prstGeom>
        <a:solidFill>
          <a:srgbClr val="FFFF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Закони и прописи: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Упутство </a:t>
          </a:r>
          <a:r>
            <a:rPr lang="sr-Cyrl-RS" sz="1400" kern="1200" dirty="0" err="1" smtClean="0"/>
            <a:t>Минстарства</a:t>
          </a:r>
          <a:r>
            <a:rPr lang="sr-Cyrl-RS" sz="1400" kern="1200" dirty="0" smtClean="0"/>
            <a:t> </a:t>
          </a:r>
          <a:r>
            <a:rPr lang="sr-Cyrl-RS" sz="1400" kern="1200" dirty="0"/>
            <a:t>финансија за припрему одлуке о буџету за </a:t>
          </a:r>
          <a:r>
            <a:rPr lang="sr-Cyrl-RS" sz="1400" kern="1200" dirty="0" smtClean="0"/>
            <a:t>20</a:t>
          </a:r>
          <a:r>
            <a:rPr lang="en-US" sz="1400" kern="1200" dirty="0" smtClean="0"/>
            <a:t>26</a:t>
          </a:r>
          <a:r>
            <a:rPr lang="sr-Cyrl-RS" sz="1400" kern="1200" dirty="0" smtClean="0"/>
            <a:t>. </a:t>
          </a:r>
          <a:r>
            <a:rPr lang="sr-Cyrl-RS" sz="1400" kern="1200" dirty="0"/>
            <a:t>годину и др.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Стратешки документи: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645923" y="18"/>
          <a:ext cx="1306560" cy="1752714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>
              <a:solidFill>
                <a:schemeClr val="bg1"/>
              </a:solidFill>
            </a:rPr>
            <a:t>Средства из буџета </a:t>
          </a:r>
          <a:r>
            <a:rPr lang="sr-Cyrl-RS" sz="1000" kern="1200" dirty="0" smtClean="0">
              <a:solidFill>
                <a:schemeClr val="bg1"/>
              </a:solidFill>
            </a:rPr>
            <a:t>општине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>
              <a:solidFill>
                <a:schemeClr val="bg1"/>
              </a:solidFill>
            </a:rPr>
            <a:t>495.814.084,</a:t>
          </a:r>
          <a:r>
            <a:rPr lang="en-US" sz="1000" kern="1200" dirty="0" smtClean="0">
              <a:solidFill>
                <a:schemeClr val="bg1"/>
              </a:solidFill>
            </a:rPr>
            <a:t>00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837264" y="256697"/>
        <a:ext cx="923878" cy="1239356"/>
      </dsp:txXfrm>
    </dsp:sp>
    <dsp:sp modelId="{98F3E7AB-6934-48FA-B82F-FBEAF1B2375D}">
      <dsp:nvSpPr>
        <dsp:cNvPr id="0" name=""/>
        <dsp:cNvSpPr/>
      </dsp:nvSpPr>
      <dsp:spPr>
        <a:xfrm>
          <a:off x="1978194" y="584034"/>
          <a:ext cx="580667" cy="584682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055161" y="808089"/>
        <a:ext cx="426733" cy="136572"/>
      </dsp:txXfrm>
    </dsp:sp>
    <dsp:sp modelId="{2F60A798-586E-4E47-B649-25F047F36835}">
      <dsp:nvSpPr>
        <dsp:cNvPr id="0" name=""/>
        <dsp:cNvSpPr/>
      </dsp:nvSpPr>
      <dsp:spPr>
        <a:xfrm>
          <a:off x="2544088" y="36"/>
          <a:ext cx="1026109" cy="1752714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>
              <a:solidFill>
                <a:schemeClr val="bg1"/>
              </a:solidFill>
            </a:rPr>
            <a:t>Пренета средства из ранијих </a:t>
          </a:r>
          <a:r>
            <a:rPr lang="sr-Cyrl-RS" sz="1000" kern="1200" dirty="0" smtClean="0">
              <a:solidFill>
                <a:schemeClr val="bg1"/>
              </a:solidFill>
            </a:rPr>
            <a:t>година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>
              <a:solidFill>
                <a:schemeClr val="bg1"/>
              </a:solidFill>
            </a:rPr>
            <a:t>114</a:t>
          </a:r>
          <a:r>
            <a:rPr lang="en-US" sz="1000" kern="1200" dirty="0" smtClean="0">
              <a:solidFill>
                <a:schemeClr val="bg1"/>
              </a:solidFill>
            </a:rPr>
            <a:t>.</a:t>
          </a:r>
          <a:r>
            <a:rPr lang="sr-Cyrl-RS" sz="1000" kern="1200" dirty="0" smtClean="0">
              <a:solidFill>
                <a:schemeClr val="bg1"/>
              </a:solidFill>
            </a:rPr>
            <a:t>0</a:t>
          </a:r>
          <a:r>
            <a:rPr lang="en-US" sz="1000" kern="1200" dirty="0" smtClean="0">
              <a:solidFill>
                <a:schemeClr val="bg1"/>
              </a:solidFill>
            </a:rPr>
            <a:t>00.000,00</a:t>
          </a:r>
          <a:r>
            <a:rPr lang="sr-Cyrl-RS" sz="1000" kern="1200" dirty="0" smtClean="0">
              <a:solidFill>
                <a:schemeClr val="bg1"/>
              </a:solidFill>
            </a:rPr>
            <a:t>  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694358" y="256715"/>
        <a:ext cx="725569" cy="1239356"/>
      </dsp:txXfrm>
    </dsp:sp>
    <dsp:sp modelId="{41F09F99-3DCC-47E4-9188-F7D103A1F6E3}">
      <dsp:nvSpPr>
        <dsp:cNvPr id="0" name=""/>
        <dsp:cNvSpPr/>
      </dsp:nvSpPr>
      <dsp:spPr>
        <a:xfrm>
          <a:off x="5356067" y="574981"/>
          <a:ext cx="317628" cy="566211"/>
        </a:xfrm>
        <a:prstGeom prst="mathPlus">
          <a:avLst/>
        </a:prstGeom>
        <a:solidFill>
          <a:schemeClr val="accent4">
            <a:hueOff val="381552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5398169" y="820733"/>
        <a:ext cx="233424" cy="74707"/>
      </dsp:txXfrm>
    </dsp:sp>
    <dsp:sp modelId="{6C1FFF0F-B1A4-4C41-B9D3-30452A0DFA4B}">
      <dsp:nvSpPr>
        <dsp:cNvPr id="0" name=""/>
        <dsp:cNvSpPr/>
      </dsp:nvSpPr>
      <dsp:spPr>
        <a:xfrm>
          <a:off x="7638495" y="44212"/>
          <a:ext cx="1627377" cy="1571010"/>
        </a:xfrm>
        <a:prstGeom prst="ellipse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>
              <a:solidFill>
                <a:schemeClr val="bg1"/>
              </a:solidFill>
            </a:rPr>
            <a:t>Укупан буџет општине </a:t>
          </a:r>
          <a:endParaRPr lang="sr-Cyrl-RS" sz="1200" kern="1200" dirty="0" smtClean="0">
            <a:solidFill>
              <a:schemeClr val="bg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>
              <a:solidFill>
                <a:schemeClr val="bg1"/>
              </a:solidFill>
            </a:rPr>
            <a:t>657.357.884,00           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7876819" y="274281"/>
        <a:ext cx="1150729" cy="1110872"/>
      </dsp:txXfrm>
    </dsp:sp>
    <dsp:sp modelId="{4F4F87F2-8514-4849-B974-53331EFFA6A3}">
      <dsp:nvSpPr>
        <dsp:cNvPr id="0" name=""/>
        <dsp:cNvSpPr/>
      </dsp:nvSpPr>
      <dsp:spPr>
        <a:xfrm>
          <a:off x="7276432" y="588344"/>
          <a:ext cx="538306" cy="508968"/>
        </a:xfrm>
        <a:prstGeom prst="mathEqual">
          <a:avLst/>
        </a:prstGeom>
        <a:solidFill>
          <a:schemeClr val="accent4">
            <a:hueOff val="763105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7347784" y="693191"/>
        <a:ext cx="395602" cy="299274"/>
      </dsp:txXfrm>
    </dsp:sp>
    <dsp:sp modelId="{A6BD896E-4D4C-4AE1-9C22-3ED8631C5A0A}">
      <dsp:nvSpPr>
        <dsp:cNvPr id="0" name=""/>
        <dsp:cNvSpPr/>
      </dsp:nvSpPr>
      <dsp:spPr>
        <a:xfrm>
          <a:off x="4169675" y="30901"/>
          <a:ext cx="982466" cy="1690948"/>
        </a:xfrm>
        <a:prstGeom prst="ellipse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  <a:r>
            <a:rPr lang="en-US" sz="1000" kern="1200" dirty="0" smtClean="0">
              <a:solidFill>
                <a:schemeClr val="bg1"/>
              </a:solidFill>
            </a:rPr>
            <a:t> </a:t>
          </a:r>
          <a:endParaRPr lang="sr-Cyrl-RS" sz="1000" kern="1200" dirty="0" smtClean="0">
            <a:solidFill>
              <a:schemeClr val="bg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>
              <a:solidFill>
                <a:schemeClr val="bg1"/>
              </a:solidFill>
            </a:rPr>
            <a:t>27.543.800,00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4313554" y="278535"/>
        <a:ext cx="694708" cy="1195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191740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191740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97690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97690"/>
          <a:ext cx="5779306" cy="50490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9050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solidFill>
                <a:schemeClr val="tx1"/>
              </a:solidFill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2723827" y="97690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046290"/>
          <a:ext cx="2124745" cy="51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046290"/>
        <a:ext cx="2124745" cy="514800"/>
      </dsp:txXfrm>
    </dsp:sp>
    <dsp:sp modelId="{0E930D30-96BC-4D43-B65A-EE88C46DBE48}">
      <dsp:nvSpPr>
        <dsp:cNvPr id="0" name=""/>
        <dsp:cNvSpPr/>
      </dsp:nvSpPr>
      <dsp:spPr>
        <a:xfrm>
          <a:off x="2128898" y="660190"/>
          <a:ext cx="424949" cy="12870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660190"/>
          <a:ext cx="5779306" cy="1287000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400" b="1" i="1" kern="1200" dirty="0">
              <a:solidFill>
                <a:schemeClr val="bg1"/>
              </a:solidFill>
            </a:rPr>
            <a:t>Донације</a:t>
          </a:r>
          <a:r>
            <a:rPr lang="sr-Cyrl-CS" sz="1400" b="1" kern="1200" dirty="0">
              <a:solidFill>
                <a:schemeClr val="bg1"/>
              </a:solidFill>
            </a:rPr>
            <a:t> </a:t>
          </a:r>
          <a:r>
            <a:rPr lang="sr-Cyrl-CS" sz="1400" kern="1200" dirty="0">
              <a:solidFill>
                <a:schemeClr val="bg1"/>
              </a:solidFill>
            </a:rPr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solidFill>
                <a:schemeClr val="bg1"/>
              </a:solidFill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solidFill>
                <a:schemeClr val="bg1"/>
              </a:solidFill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solidFill>
                <a:schemeClr val="bg1"/>
              </a:solidFill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solidFill>
                <a:schemeClr val="bg1"/>
              </a:solidFill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solidFill>
                <a:schemeClr val="bg1"/>
              </a:solidFill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solidFill>
                <a:schemeClr val="bg1"/>
              </a:solidFill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solidFill>
                <a:schemeClr val="bg1"/>
              </a:solidFill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solidFill>
                <a:schemeClr val="bg1"/>
              </a:solidFill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solidFill>
                <a:schemeClr val="bg1"/>
              </a:solidFill>
              <a:latin typeface="Calibri" panose="020F0502020204030204" pitchFamily="34" charset="0"/>
            </a:rPr>
            <a:t>.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2723827" y="660190"/>
        <a:ext cx="5779306" cy="1287000"/>
      </dsp:txXfrm>
    </dsp:sp>
    <dsp:sp modelId="{CCB8139E-CA19-491D-9FCD-6BF28923C725}">
      <dsp:nvSpPr>
        <dsp:cNvPr id="0" name=""/>
        <dsp:cNvSpPr/>
      </dsp:nvSpPr>
      <dsp:spPr>
        <a:xfrm>
          <a:off x="4153" y="2101315"/>
          <a:ext cx="2124745" cy="51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101315"/>
        <a:ext cx="2124745" cy="514800"/>
      </dsp:txXfrm>
    </dsp:sp>
    <dsp:sp modelId="{14D1633C-A097-4A5A-8269-B04E98857E56}">
      <dsp:nvSpPr>
        <dsp:cNvPr id="0" name=""/>
        <dsp:cNvSpPr/>
      </dsp:nvSpPr>
      <dsp:spPr>
        <a:xfrm>
          <a:off x="2128898" y="2004790"/>
          <a:ext cx="424949" cy="70785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004790"/>
          <a:ext cx="5779306" cy="70785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solidFill>
                <a:schemeClr val="bg1"/>
              </a:solidFill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2723827" y="2004790"/>
        <a:ext cx="5779306" cy="707850"/>
      </dsp:txXfrm>
    </dsp:sp>
    <dsp:sp modelId="{9312B733-3AEB-49F6-8245-08553BA2949B}">
      <dsp:nvSpPr>
        <dsp:cNvPr id="0" name=""/>
        <dsp:cNvSpPr/>
      </dsp:nvSpPr>
      <dsp:spPr>
        <a:xfrm>
          <a:off x="4153" y="2770240"/>
          <a:ext cx="2124745" cy="950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770240"/>
        <a:ext cx="2124745" cy="950400"/>
      </dsp:txXfrm>
    </dsp:sp>
    <dsp:sp modelId="{435AB433-2559-485A-A03D-C32F36288071}">
      <dsp:nvSpPr>
        <dsp:cNvPr id="0" name=""/>
        <dsp:cNvSpPr/>
      </dsp:nvSpPr>
      <dsp:spPr>
        <a:xfrm>
          <a:off x="2128898" y="2770240"/>
          <a:ext cx="424949" cy="9504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770240"/>
          <a:ext cx="5779306" cy="950400"/>
        </a:xfrm>
        <a:prstGeom prst="rect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>
              <a:solidFill>
                <a:schemeClr val="bg1"/>
              </a:solidFill>
            </a:rPr>
            <a:t>Ова примања се остварују продајом непокретности и покретних ствари у власништву општине</a:t>
          </a:r>
          <a:r>
            <a:rPr lang="sr-Cyrl-RS" sz="1400" kern="1200" dirty="0">
              <a:solidFill>
                <a:schemeClr val="tx1"/>
              </a:solidFill>
            </a:rPr>
            <a:t>.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2723827" y="2770240"/>
        <a:ext cx="5779306" cy="950400"/>
      </dsp:txXfrm>
    </dsp:sp>
    <dsp:sp modelId="{EFAACCF6-3A6A-4536-89B0-F0A7C44F6BE1}">
      <dsp:nvSpPr>
        <dsp:cNvPr id="0" name=""/>
        <dsp:cNvSpPr/>
      </dsp:nvSpPr>
      <dsp:spPr>
        <a:xfrm>
          <a:off x="4153" y="3778240"/>
          <a:ext cx="2124745" cy="11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78240"/>
        <a:ext cx="2124745" cy="1148400"/>
      </dsp:txXfrm>
    </dsp:sp>
    <dsp:sp modelId="{6497CA82-45EE-4BD1-AEB4-CC3961FBFB74}">
      <dsp:nvSpPr>
        <dsp:cNvPr id="0" name=""/>
        <dsp:cNvSpPr/>
      </dsp:nvSpPr>
      <dsp:spPr>
        <a:xfrm>
          <a:off x="2128898" y="3778240"/>
          <a:ext cx="424949" cy="11484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778240"/>
          <a:ext cx="5779306" cy="114840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0" i="0" kern="1200" dirty="0">
              <a:solidFill>
                <a:schemeClr val="bg1"/>
              </a:solidFill>
            </a:rPr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</a:t>
          </a:r>
          <a:r>
            <a:rPr lang="sr-Cyrl-RS" sz="1400" b="0" i="0" kern="1200" dirty="0" smtClean="0">
              <a:solidFill>
                <a:schemeClr val="bg1"/>
              </a:solidFill>
            </a:rPr>
            <a:t>општина.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2723827" y="3778240"/>
        <a:ext cx="5779306" cy="1148400"/>
      </dsp:txXfrm>
    </dsp:sp>
    <dsp:sp modelId="{939B76D1-BB33-4E50-9ECD-839FB5787B95}">
      <dsp:nvSpPr>
        <dsp:cNvPr id="0" name=""/>
        <dsp:cNvSpPr/>
      </dsp:nvSpPr>
      <dsp:spPr>
        <a:xfrm>
          <a:off x="4153" y="4984240"/>
          <a:ext cx="2124745" cy="51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984240"/>
        <a:ext cx="2124745" cy="514800"/>
      </dsp:txXfrm>
    </dsp:sp>
    <dsp:sp modelId="{7845F59F-6101-48DE-ABCC-EC5351843F5B}">
      <dsp:nvSpPr>
        <dsp:cNvPr id="0" name=""/>
        <dsp:cNvSpPr/>
      </dsp:nvSpPr>
      <dsp:spPr>
        <a:xfrm>
          <a:off x="2128898" y="4984240"/>
          <a:ext cx="424949" cy="5148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984240"/>
          <a:ext cx="5779306" cy="5148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</a:t>
          </a:r>
          <a:r>
            <a:rPr lang="sr-Cyrl-RS" altLang="en-US" sz="1400" kern="1200" dirty="0">
              <a:solidFill>
                <a:schemeClr val="bg1"/>
              </a:solidFill>
            </a:rPr>
            <a:t>Представљају вишак прихода буџета општине који нису потрошени у претходној  буџетској </a:t>
          </a:r>
          <a:r>
            <a:rPr lang="sr-Cyrl-RS" altLang="en-US" sz="1400" kern="1200" dirty="0" smtClean="0">
              <a:solidFill>
                <a:schemeClr val="bg1"/>
              </a:solidFill>
            </a:rPr>
            <a:t>години.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2723827" y="4984240"/>
        <a:ext cx="5779306" cy="514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09439" y="1075243"/>
          <a:ext cx="2664411" cy="2664411"/>
        </a:xfrm>
        <a:prstGeom prst="ellipse">
          <a:avLst/>
        </a:prstGeom>
        <a:gradFill rotWithShape="0">
          <a:gsLst>
            <a:gs pos="0">
              <a:srgbClr val="FFFF00"/>
            </a:gs>
            <a:gs pos="78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Укупни буџетски приходи и примања  </a:t>
          </a:r>
          <a:r>
            <a:rPr lang="sr-Cyrl-RS" sz="1400" kern="1200" dirty="0" smtClean="0"/>
            <a:t>657.357.884</a:t>
          </a:r>
          <a:r>
            <a:rPr lang="en-US" sz="1400" kern="1200" dirty="0" smtClean="0"/>
            <a:t>,00</a:t>
          </a:r>
          <a:r>
            <a:rPr lang="sr-Cyrl-RS" sz="1400" kern="1200" dirty="0" smtClean="0"/>
            <a:t> динара</a:t>
          </a:r>
          <a:endParaRPr lang="en-US" sz="1400" kern="1200" dirty="0"/>
        </a:p>
      </dsp:txBody>
      <dsp:txXfrm>
        <a:off x="2299633" y="1465437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374025" y="0"/>
          <a:ext cx="1873387" cy="1332205"/>
        </a:xfrm>
        <a:prstGeom prst="ellipse">
          <a:avLst/>
        </a:prstGeom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21"/>
                <a:satOff val="-148"/>
                <a:lumOff val="821"/>
                <a:alphaOff val="5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Приходи од  пореза  </a:t>
          </a:r>
          <a:r>
            <a:rPr lang="sr-Cyrl-RS" sz="1400" kern="1200" dirty="0" smtClean="0"/>
            <a:t>300.841.997,00динара</a:t>
          </a:r>
          <a:endParaRPr lang="en-US" sz="1400" kern="1200" dirty="0"/>
        </a:p>
      </dsp:txBody>
      <dsp:txXfrm>
        <a:off x="2648376" y="195097"/>
        <a:ext cx="1324685" cy="942011"/>
      </dsp:txXfrm>
    </dsp:sp>
    <dsp:sp modelId="{449BFEB2-6844-4A2C-8DC2-780280CBA079}">
      <dsp:nvSpPr>
        <dsp:cNvPr id="0" name=""/>
        <dsp:cNvSpPr/>
      </dsp:nvSpPr>
      <dsp:spPr>
        <a:xfrm>
          <a:off x="3884556" y="868047"/>
          <a:ext cx="1821631" cy="1332205"/>
        </a:xfrm>
        <a:prstGeom prst="ellipse">
          <a:avLst/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78000">
              <a:schemeClr val="accent4">
                <a:shade val="80000"/>
                <a:alpha val="50000"/>
                <a:hueOff val="-42"/>
                <a:satOff val="-295"/>
                <a:lumOff val="1643"/>
                <a:alphaOff val="10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Трансфери </a:t>
          </a:r>
          <a:r>
            <a:rPr lang="sr-Cyrl-RS" sz="1400" kern="1200" dirty="0" smtClean="0"/>
            <a:t>209.085.887</a:t>
          </a:r>
          <a:r>
            <a:rPr lang="en-US" sz="1400" kern="1200" dirty="0" smtClean="0"/>
            <a:t>,00</a:t>
          </a:r>
          <a:r>
            <a:rPr lang="sr-Cyrl-RS" sz="1400" kern="1200" dirty="0" smtClean="0"/>
            <a:t>динара</a:t>
          </a:r>
          <a:endParaRPr lang="en-US" sz="1400" kern="1200" dirty="0"/>
        </a:p>
      </dsp:txBody>
      <dsp:txXfrm>
        <a:off x="4151328" y="1063144"/>
        <a:ext cx="1288087" cy="942011"/>
      </dsp:txXfrm>
    </dsp:sp>
    <dsp:sp modelId="{9DDE88A7-5745-4E4F-A7A8-F71A4DA0D5F2}">
      <dsp:nvSpPr>
        <dsp:cNvPr id="0" name=""/>
        <dsp:cNvSpPr/>
      </dsp:nvSpPr>
      <dsp:spPr>
        <a:xfrm>
          <a:off x="3868819" y="2589143"/>
          <a:ext cx="1878156" cy="1332205"/>
        </a:xfrm>
        <a:prstGeom prst="ellipse">
          <a:avLst/>
        </a:prstGeom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63"/>
                <a:satOff val="-443"/>
                <a:lumOff val="2464"/>
                <a:alphaOff val="15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Други приходи  </a:t>
          </a:r>
          <a:r>
            <a:rPr lang="sr-Cyrl-RS" sz="1400" kern="1200" dirty="0" smtClean="0"/>
            <a:t>13.430.000</a:t>
          </a:r>
          <a:r>
            <a:rPr lang="en-US" sz="1400" kern="1200" dirty="0" smtClean="0"/>
            <a:t>,00</a:t>
          </a:r>
          <a:r>
            <a:rPr lang="sr-Cyrl-RS" sz="1400" kern="1200" dirty="0" smtClean="0"/>
            <a:t> динара</a:t>
          </a:r>
          <a:endParaRPr lang="en-US" sz="1400" kern="1200" dirty="0"/>
        </a:p>
      </dsp:txBody>
      <dsp:txXfrm>
        <a:off x="4143869" y="2784240"/>
        <a:ext cx="1328056" cy="942011"/>
      </dsp:txXfrm>
    </dsp:sp>
    <dsp:sp modelId="{72DE4213-15E1-4436-8045-C055E8A54EDE}">
      <dsp:nvSpPr>
        <dsp:cNvPr id="0" name=""/>
        <dsp:cNvSpPr/>
      </dsp:nvSpPr>
      <dsp:spPr>
        <a:xfrm>
          <a:off x="2626589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84"/>
                <a:satOff val="-591"/>
                <a:lumOff val="3286"/>
                <a:alphaOff val="20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Примања од продаје нефинансијске имовине  </a:t>
          </a:r>
          <a:r>
            <a:rPr lang="en-US" sz="1400" kern="1200" dirty="0" smtClean="0"/>
            <a:t>0</a:t>
          </a:r>
          <a:r>
            <a:rPr lang="sr-Cyrl-RS" sz="1400" kern="1200" dirty="0" smtClean="0"/>
            <a:t>,00 </a:t>
          </a:r>
          <a:r>
            <a:rPr lang="sr-Cyrl-RS" sz="1400" kern="1200" dirty="0"/>
            <a:t>динара</a:t>
          </a:r>
          <a:endParaRPr lang="en-US" sz="1400" kern="1200" dirty="0"/>
        </a:p>
      </dsp:txBody>
      <dsp:txXfrm>
        <a:off x="2821686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23910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105"/>
                <a:satOff val="-738"/>
                <a:lumOff val="4107"/>
                <a:alphaOff val="25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Примања од продаје финансијске имовине </a:t>
          </a:r>
          <a:r>
            <a:rPr lang="sr-Cyrl-RS" sz="1400" kern="1200" dirty="0" smtClean="0"/>
            <a:t>0,00</a:t>
          </a:r>
          <a:r>
            <a:rPr lang="sr-Cyrl-RS" sz="1400" kern="1200" dirty="0" smtClean="0">
              <a:solidFill>
                <a:srgbClr val="FF0000"/>
              </a:solidFill>
            </a:rPr>
            <a:t> </a:t>
          </a:r>
          <a:r>
            <a:rPr lang="sr-Cyrl-RS" sz="1400" kern="1200" dirty="0"/>
            <a:t>динара</a:t>
          </a:r>
          <a:endParaRPr lang="en-US" sz="1400" kern="1200" dirty="0"/>
        </a:p>
      </dsp:txBody>
      <dsp:txXfrm>
        <a:off x="1319007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927523" y="868047"/>
          <a:ext cx="1724979" cy="1332205"/>
        </a:xfrm>
        <a:prstGeom prst="ellipse">
          <a:avLst/>
        </a:prstGeom>
        <a:gradFill rotWithShape="0">
          <a:gsLst>
            <a:gs pos="0">
              <a:schemeClr val="accent1"/>
            </a:gs>
            <a:gs pos="78000">
              <a:schemeClr val="accent4">
                <a:shade val="80000"/>
                <a:alpha val="50000"/>
                <a:hueOff val="-126"/>
                <a:satOff val="-886"/>
                <a:lumOff val="4929"/>
                <a:alphaOff val="30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Пренета средства из ранијих </a:t>
          </a:r>
          <a:r>
            <a:rPr lang="sr-Cyrl-RS" sz="1400" kern="1200" dirty="0" smtClean="0"/>
            <a:t>134</a:t>
          </a:r>
          <a:r>
            <a:rPr lang="en-US" sz="1400" kern="1200" dirty="0" smtClean="0"/>
            <a:t>.</a:t>
          </a:r>
          <a:r>
            <a:rPr lang="sr-Cyrl-RS" sz="1400" kern="1200" dirty="0" smtClean="0"/>
            <a:t>0</a:t>
          </a:r>
          <a:r>
            <a:rPr lang="en-US" sz="1400" kern="1200" dirty="0" smtClean="0"/>
            <a:t>00.000,00</a:t>
          </a:r>
          <a:r>
            <a:rPr lang="sr-Cyrl-RS" sz="1400" kern="1200" dirty="0" smtClean="0"/>
            <a:t>динара</a:t>
          </a:r>
          <a:endParaRPr lang="en-US" sz="1400" kern="1200" dirty="0"/>
        </a:p>
      </dsp:txBody>
      <dsp:txXfrm>
        <a:off x="1180140" y="1063144"/>
        <a:ext cx="1219745" cy="94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60509"/>
          <a:ext cx="2055390" cy="51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>
              <a:solidFill>
                <a:schemeClr val="tx1"/>
              </a:solidFill>
            </a:rPr>
            <a:t>Расходи за запослене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0" y="60509"/>
        <a:ext cx="2055390" cy="514800"/>
      </dsp:txXfrm>
    </dsp:sp>
    <dsp:sp modelId="{02385D1D-92EB-445D-B736-940004751C79}">
      <dsp:nvSpPr>
        <dsp:cNvPr id="0" name=""/>
        <dsp:cNvSpPr/>
      </dsp:nvSpPr>
      <dsp:spPr>
        <a:xfrm>
          <a:off x="2055390" y="60509"/>
          <a:ext cx="411078" cy="5148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0509"/>
          <a:ext cx="5590663" cy="514800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>
              <a:solidFill>
                <a:schemeClr val="tx1"/>
              </a:solidFill>
            </a:rPr>
            <a:t>Расходи за запослене </a:t>
          </a:r>
          <a:r>
            <a:rPr lang="sr-Cyrl-RS" sz="1400" kern="1200" dirty="0">
              <a:solidFill>
                <a:schemeClr val="tx1"/>
              </a:solidFill>
            </a:rPr>
            <a:t>представљају све трошкове за запослене, како у управи тако и код буџетских корисника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2630900" y="60509"/>
        <a:ext cx="5590663" cy="514800"/>
      </dsp:txXfrm>
    </dsp:sp>
    <dsp:sp modelId="{F40D94EA-52E0-4740-A924-EAF350BDF213}">
      <dsp:nvSpPr>
        <dsp:cNvPr id="0" name=""/>
        <dsp:cNvSpPr/>
      </dsp:nvSpPr>
      <dsp:spPr>
        <a:xfrm>
          <a:off x="0" y="713346"/>
          <a:ext cx="2055390" cy="51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Коришћење роба и услуга </a:t>
          </a:r>
          <a:endParaRPr lang="en-US" sz="1600" kern="1200" dirty="0"/>
        </a:p>
      </dsp:txBody>
      <dsp:txXfrm>
        <a:off x="0" y="713346"/>
        <a:ext cx="2055390" cy="514800"/>
      </dsp:txXfrm>
    </dsp:sp>
    <dsp:sp modelId="{0E930D30-96BC-4D43-B65A-EE88C46DBE48}">
      <dsp:nvSpPr>
        <dsp:cNvPr id="0" name=""/>
        <dsp:cNvSpPr/>
      </dsp:nvSpPr>
      <dsp:spPr>
        <a:xfrm>
          <a:off x="2055390" y="632909"/>
          <a:ext cx="411078" cy="675675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32909"/>
          <a:ext cx="5590663" cy="675675"/>
        </a:xfrm>
        <a:prstGeom prst="rect">
          <a:avLst/>
        </a:prstGeom>
        <a:solidFill>
          <a:srgbClr val="00B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>
              <a:solidFill>
                <a:schemeClr val="bg1"/>
              </a:solidFill>
            </a:rPr>
            <a:t>Коришћење роба и услуга </a:t>
          </a:r>
          <a:r>
            <a:rPr lang="sr-Cyrl-RS" sz="1400" kern="1200" dirty="0">
              <a:solidFill>
                <a:schemeClr val="bg1"/>
              </a:solidFill>
            </a:rPr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2630900" y="632909"/>
        <a:ext cx="5590663" cy="675675"/>
      </dsp:txXfrm>
    </dsp:sp>
    <dsp:sp modelId="{CCB8139E-CA19-491D-9FCD-6BF28923C725}">
      <dsp:nvSpPr>
        <dsp:cNvPr id="0" name=""/>
        <dsp:cNvSpPr/>
      </dsp:nvSpPr>
      <dsp:spPr>
        <a:xfrm>
          <a:off x="0" y="1535103"/>
          <a:ext cx="2055390" cy="51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>
              <a:solidFill>
                <a:schemeClr val="bg1"/>
              </a:solidFill>
            </a:rPr>
            <a:t>Дотације и трансфери</a:t>
          </a:r>
          <a:endParaRPr lang="en-US" sz="1600" b="1" kern="1200" dirty="0">
            <a:solidFill>
              <a:schemeClr val="bg1"/>
            </a:solidFill>
          </a:endParaRPr>
        </a:p>
      </dsp:txBody>
      <dsp:txXfrm>
        <a:off x="0" y="1535103"/>
        <a:ext cx="2055390" cy="514800"/>
      </dsp:txXfrm>
    </dsp:sp>
    <dsp:sp modelId="{14D1633C-A097-4A5A-8269-B04E98857E56}">
      <dsp:nvSpPr>
        <dsp:cNvPr id="0" name=""/>
        <dsp:cNvSpPr/>
      </dsp:nvSpPr>
      <dsp:spPr>
        <a:xfrm>
          <a:off x="2055390" y="1366184"/>
          <a:ext cx="411078" cy="852637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66184"/>
          <a:ext cx="5590663" cy="852637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>
              <a:solidFill>
                <a:schemeClr val="tx1"/>
              </a:solidFill>
            </a:rPr>
            <a:t>Дотације и трансфери </a:t>
          </a:r>
          <a:r>
            <a:rPr lang="sr-Cyrl-RS" sz="1400" kern="1200" dirty="0">
              <a:solidFill>
                <a:schemeClr val="tx1"/>
              </a:solidFill>
            </a:rPr>
            <a:t>су трошкови које локална самоуправа </a:t>
          </a:r>
          <a:r>
            <a:rPr lang="ru-RU" sz="1400" kern="1200" dirty="0">
              <a:solidFill>
                <a:schemeClr val="tx1"/>
              </a:solidFill>
            </a:rPr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>
              <a:solidFill>
                <a:schemeClr val="tx1"/>
              </a:solidFill>
            </a:rPr>
            <a:t> као што су школе, центар за социјални рад, дом здравља.</a:t>
          </a:r>
          <a:r>
            <a:rPr lang="en-US" sz="1400" kern="1200" dirty="0">
              <a:solidFill>
                <a:schemeClr val="tx1"/>
              </a:solidFill>
            </a:rPr>
            <a:t> </a:t>
          </a:r>
        </a:p>
      </dsp:txBody>
      <dsp:txXfrm>
        <a:off x="2630900" y="1366184"/>
        <a:ext cx="5590663" cy="852637"/>
      </dsp:txXfrm>
    </dsp:sp>
    <dsp:sp modelId="{9312B733-3AEB-49F6-8245-08553BA2949B}">
      <dsp:nvSpPr>
        <dsp:cNvPr id="0" name=""/>
        <dsp:cNvSpPr/>
      </dsp:nvSpPr>
      <dsp:spPr>
        <a:xfrm>
          <a:off x="0" y="2360571"/>
          <a:ext cx="2055390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>
              <a:solidFill>
                <a:schemeClr val="bg1"/>
              </a:solidFill>
            </a:rPr>
            <a:t>Остали расходи</a:t>
          </a:r>
          <a:endParaRPr lang="en-US" sz="1600" b="1" kern="1200" dirty="0">
            <a:solidFill>
              <a:schemeClr val="bg1"/>
            </a:solidFill>
          </a:endParaRPr>
        </a:p>
      </dsp:txBody>
      <dsp:txXfrm>
        <a:off x="0" y="2360571"/>
        <a:ext cx="2055390" cy="316800"/>
      </dsp:txXfrm>
    </dsp:sp>
    <dsp:sp modelId="{435AB433-2559-485A-A03D-C32F36288071}">
      <dsp:nvSpPr>
        <dsp:cNvPr id="0" name=""/>
        <dsp:cNvSpPr/>
      </dsp:nvSpPr>
      <dsp:spPr>
        <a:xfrm>
          <a:off x="2055390" y="2276421"/>
          <a:ext cx="411078" cy="4851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276421"/>
          <a:ext cx="5590663" cy="48510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>
              <a:solidFill>
                <a:schemeClr val="bg1"/>
              </a:solidFill>
            </a:rPr>
            <a:t>Остали расходи </a:t>
          </a:r>
          <a:r>
            <a:rPr lang="sr-Cyrl-RS" sz="1400" kern="1200" dirty="0">
              <a:solidFill>
                <a:schemeClr val="bg1"/>
              </a:solidFill>
            </a:rPr>
            <a:t>обухватају дотације невладиним организацијама, порезе, таксе, новчане казне.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2630900" y="2276421"/>
        <a:ext cx="5590663" cy="485100"/>
      </dsp:txXfrm>
    </dsp:sp>
    <dsp:sp modelId="{EFAACCF6-3A6A-4536-89B0-F0A7C44F6BE1}">
      <dsp:nvSpPr>
        <dsp:cNvPr id="0" name=""/>
        <dsp:cNvSpPr/>
      </dsp:nvSpPr>
      <dsp:spPr>
        <a:xfrm>
          <a:off x="0" y="2903271"/>
          <a:ext cx="2057400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Субвенције</a:t>
          </a:r>
          <a:endParaRPr lang="en-US" sz="1600" b="1" kern="1200" dirty="0"/>
        </a:p>
      </dsp:txBody>
      <dsp:txXfrm>
        <a:off x="0" y="2903271"/>
        <a:ext cx="2057400" cy="316800"/>
      </dsp:txXfrm>
    </dsp:sp>
    <dsp:sp modelId="{6497CA82-45EE-4BD1-AEB4-CC3961FBFB74}">
      <dsp:nvSpPr>
        <dsp:cNvPr id="0" name=""/>
        <dsp:cNvSpPr/>
      </dsp:nvSpPr>
      <dsp:spPr>
        <a:xfrm>
          <a:off x="2057399" y="2819121"/>
          <a:ext cx="411480" cy="4851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19121"/>
          <a:ext cx="5596128" cy="485100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>
              <a:solidFill>
                <a:schemeClr val="tx1"/>
              </a:solidFill>
            </a:rPr>
            <a:t>Субвенције</a:t>
          </a:r>
          <a:r>
            <a:rPr lang="ru-RU" sz="1400" kern="1200" dirty="0">
              <a:solidFill>
                <a:schemeClr val="tx1"/>
              </a:solidFill>
            </a:rPr>
            <a:t> сe одобравају за </a:t>
          </a:r>
          <a:r>
            <a:rPr lang="ru-RU" sz="1400" kern="1200" dirty="0" smtClean="0">
              <a:solidFill>
                <a:schemeClr val="tx1"/>
              </a:solidFill>
            </a:rPr>
            <a:t>функционисање јавног предузећа, пољопривредним </a:t>
          </a:r>
          <a:r>
            <a:rPr lang="ru-RU" sz="1400" kern="1200" dirty="0">
              <a:solidFill>
                <a:schemeClr val="tx1"/>
              </a:solidFill>
            </a:rPr>
            <a:t>произвођачима</a:t>
          </a:r>
          <a:r>
            <a:rPr lang="ru-RU" sz="1400" kern="1200" dirty="0"/>
            <a:t>. </a:t>
          </a:r>
          <a:endParaRPr lang="en-US" sz="1400" kern="1200" dirty="0"/>
        </a:p>
      </dsp:txBody>
      <dsp:txXfrm>
        <a:off x="2633471" y="2819121"/>
        <a:ext cx="5596128" cy="485100"/>
      </dsp:txXfrm>
    </dsp:sp>
    <dsp:sp modelId="{939B76D1-BB33-4E50-9ECD-839FB5787B95}">
      <dsp:nvSpPr>
        <dsp:cNvPr id="0" name=""/>
        <dsp:cNvSpPr/>
      </dsp:nvSpPr>
      <dsp:spPr>
        <a:xfrm>
          <a:off x="0" y="3361821"/>
          <a:ext cx="2055390" cy="51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>
              <a:solidFill>
                <a:schemeClr val="bg1"/>
              </a:solidFill>
            </a:rPr>
            <a:t>Социјална заштита</a:t>
          </a:r>
          <a:endParaRPr lang="en-US" sz="1600" b="1" kern="1200" dirty="0">
            <a:solidFill>
              <a:schemeClr val="bg1"/>
            </a:solidFill>
          </a:endParaRPr>
        </a:p>
      </dsp:txBody>
      <dsp:txXfrm>
        <a:off x="0" y="3361821"/>
        <a:ext cx="2055390" cy="514800"/>
      </dsp:txXfrm>
    </dsp:sp>
    <dsp:sp modelId="{7845F59F-6101-48DE-ABCC-EC5351843F5B}">
      <dsp:nvSpPr>
        <dsp:cNvPr id="0" name=""/>
        <dsp:cNvSpPr/>
      </dsp:nvSpPr>
      <dsp:spPr>
        <a:xfrm>
          <a:off x="2055390" y="3361821"/>
          <a:ext cx="411078" cy="5148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361821"/>
          <a:ext cx="5590663" cy="51480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>
              <a:solidFill>
                <a:schemeClr val="bg1"/>
              </a:solidFill>
            </a:rPr>
            <a:t>Социјална заштита </a:t>
          </a:r>
          <a:r>
            <a:rPr lang="sr-Cyrl-RS" sz="1400" kern="1200" dirty="0">
              <a:solidFill>
                <a:schemeClr val="bg1"/>
              </a:solidFill>
            </a:rPr>
            <a:t>обухвата све трошкове исплате социјалне помоћи за различите категорије грађана.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2630900" y="3361821"/>
        <a:ext cx="5590663" cy="514800"/>
      </dsp:txXfrm>
    </dsp:sp>
    <dsp:sp modelId="{B471A916-B6F4-4017-A447-E2C98CEE19B9}">
      <dsp:nvSpPr>
        <dsp:cNvPr id="0" name=""/>
        <dsp:cNvSpPr/>
      </dsp:nvSpPr>
      <dsp:spPr>
        <a:xfrm>
          <a:off x="0" y="4161921"/>
          <a:ext cx="2055390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Буџетска резерва</a:t>
          </a:r>
          <a:endParaRPr lang="en-US" sz="1600" b="1" kern="1200" dirty="0"/>
        </a:p>
      </dsp:txBody>
      <dsp:txXfrm>
        <a:off x="0" y="4161921"/>
        <a:ext cx="2055390" cy="316800"/>
      </dsp:txXfrm>
    </dsp:sp>
    <dsp:sp modelId="{7F976215-9D17-4223-A92A-D3302071B429}">
      <dsp:nvSpPr>
        <dsp:cNvPr id="0" name=""/>
        <dsp:cNvSpPr/>
      </dsp:nvSpPr>
      <dsp:spPr>
        <a:xfrm>
          <a:off x="2055390" y="3934221"/>
          <a:ext cx="411078" cy="7722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34221"/>
          <a:ext cx="5590663" cy="7722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600" b="1" kern="1200" dirty="0">
              <a:solidFill>
                <a:schemeClr val="tx1"/>
              </a:solidFill>
            </a:rPr>
            <a:t>Буџетска резерва </a:t>
          </a:r>
          <a:r>
            <a:rPr lang="sr-Cyrl-RS" sz="1600" kern="1200" dirty="0">
              <a:solidFill>
                <a:schemeClr val="tx1"/>
              </a:solidFill>
            </a:rPr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630900" y="3934221"/>
        <a:ext cx="5590663" cy="772200"/>
      </dsp:txXfrm>
    </dsp:sp>
    <dsp:sp modelId="{320B77C6-F8A0-4CEB-8B55-79E4A1BAF9E9}">
      <dsp:nvSpPr>
        <dsp:cNvPr id="0" name=""/>
        <dsp:cNvSpPr/>
      </dsp:nvSpPr>
      <dsp:spPr>
        <a:xfrm>
          <a:off x="0" y="4991721"/>
          <a:ext cx="2055390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>
              <a:solidFill>
                <a:schemeClr val="bg1"/>
              </a:solidFill>
            </a:rPr>
            <a:t>Капитални издаци</a:t>
          </a:r>
          <a:endParaRPr lang="en-US" sz="1600" b="1" kern="1200" dirty="0">
            <a:solidFill>
              <a:schemeClr val="bg1"/>
            </a:solidFill>
          </a:endParaRPr>
        </a:p>
      </dsp:txBody>
      <dsp:txXfrm>
        <a:off x="0" y="4991721"/>
        <a:ext cx="2055390" cy="316800"/>
      </dsp:txXfrm>
    </dsp:sp>
    <dsp:sp modelId="{803A06C6-F698-48F4-A91D-0B2B17EECBA4}">
      <dsp:nvSpPr>
        <dsp:cNvPr id="0" name=""/>
        <dsp:cNvSpPr/>
      </dsp:nvSpPr>
      <dsp:spPr>
        <a:xfrm>
          <a:off x="2055390" y="4764021"/>
          <a:ext cx="411078" cy="772200"/>
        </a:xfrm>
        <a:prstGeom prst="leftBrace">
          <a:avLst>
            <a:gd name="adj1" fmla="val 35000"/>
            <a:gd name="adj2" fmla="val 5000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64021"/>
          <a:ext cx="5590663" cy="7722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600" b="1" kern="1200" dirty="0">
              <a:solidFill>
                <a:schemeClr val="bg1"/>
              </a:solidFill>
            </a:rPr>
            <a:t>Капитални издаци </a:t>
          </a:r>
          <a:r>
            <a:rPr lang="sr-Cyrl-RS" sz="1600" kern="1200" dirty="0">
              <a:solidFill>
                <a:schemeClr val="bg1"/>
              </a:solidFill>
            </a:rPr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2630900" y="4764021"/>
        <a:ext cx="5590663" cy="772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23.12.2025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23.12.2025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8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96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63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23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23.12.2025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23.12.2025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23.12.2025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14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 smtClean="0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227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80158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45281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62853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6590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535204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24034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79450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 smtClean="0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026625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79441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3669099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481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6949840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00900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3214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94383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23.12.2025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t>23.12.2025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t>23.12.2025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t>23.12.2025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t>23.12.2025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t>23.12.2025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t>23.12.2025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34" r:id="rId13"/>
    <p:sldLayoutId id="2147483765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t>23.12.2025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49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21" r:id="rId2"/>
    <p:sldLayoutId id="2147484222" r:id="rId3"/>
    <p:sldLayoutId id="2147484223" r:id="rId4"/>
    <p:sldLayoutId id="2147484224" r:id="rId5"/>
    <p:sldLayoutId id="2147484225" r:id="rId6"/>
    <p:sldLayoutId id="2147484226" r:id="rId7"/>
    <p:sldLayoutId id="2147484227" r:id="rId8"/>
    <p:sldLayoutId id="2147484228" r:id="rId9"/>
    <p:sldLayoutId id="2147484229" r:id="rId10"/>
    <p:sldLayoutId id="2147484230" r:id="rId11"/>
    <p:sldLayoutId id="2147484231" r:id="rId12"/>
    <p:sldLayoutId id="2147484232" r:id="rId13"/>
    <p:sldLayoutId id="2147484233" r:id="rId14"/>
    <p:sldLayoutId id="2147484234" r:id="rId15"/>
    <p:sldLayoutId id="2147484235" r:id="rId16"/>
    <p:sldLayoutId id="2147484236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0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5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980728"/>
            <a:ext cx="5328592" cy="1656184"/>
          </a:xfrm>
        </p:spPr>
        <p:txBody>
          <a:bodyPr/>
          <a:lstStyle/>
          <a:p>
            <a:r>
              <a:rPr lang="sr-Cyrl-RS" dirty="0" smtClean="0"/>
              <a:t>О</a:t>
            </a:r>
            <a:r>
              <a:rPr lang="sr-Latn-RS" dirty="0" smtClean="0"/>
              <a:t> </a:t>
            </a:r>
            <a:r>
              <a:rPr lang="sr-Cyrl-RS" dirty="0" smtClean="0"/>
              <a:t>П</a:t>
            </a:r>
            <a:r>
              <a:rPr lang="sr-Latn-RS" dirty="0" smtClean="0"/>
              <a:t> </a:t>
            </a:r>
            <a:r>
              <a:rPr lang="sr-Cyrl-RS" dirty="0" smtClean="0"/>
              <a:t>Ш</a:t>
            </a:r>
            <a:r>
              <a:rPr lang="sr-Latn-RS" dirty="0" smtClean="0"/>
              <a:t> </a:t>
            </a:r>
            <a:r>
              <a:rPr lang="sr-Cyrl-RS" dirty="0" smtClean="0"/>
              <a:t>Т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Н</a:t>
            </a:r>
            <a:r>
              <a:rPr lang="sr-Latn-RS" dirty="0" smtClean="0"/>
              <a:t> A</a:t>
            </a:r>
            <a:r>
              <a:rPr lang="sr-Latn-RS" dirty="0"/>
              <a:t/>
            </a:r>
            <a:br>
              <a:rPr lang="sr-Latn-RS" dirty="0"/>
            </a:br>
            <a:r>
              <a:rPr lang="sr-Cyrl-RS" dirty="0" smtClean="0"/>
              <a:t>Ж</a:t>
            </a:r>
            <a:r>
              <a:rPr lang="sr-Latn-RS" dirty="0" smtClean="0"/>
              <a:t> </a:t>
            </a:r>
            <a:r>
              <a:rPr lang="en-US" dirty="0" smtClean="0"/>
              <a:t>A</a:t>
            </a:r>
            <a:r>
              <a:rPr lang="sr-Latn-RS" dirty="0" smtClean="0"/>
              <a:t> </a:t>
            </a:r>
            <a:r>
              <a:rPr lang="sr-Cyrl-RS" dirty="0" smtClean="0"/>
              <a:t>Б</a:t>
            </a:r>
            <a:r>
              <a:rPr lang="sr-Latn-RS" dirty="0" smtClean="0"/>
              <a:t> </a:t>
            </a:r>
            <a:r>
              <a:rPr lang="sr-Cyrl-RS" dirty="0" smtClean="0"/>
              <a:t>А</a:t>
            </a:r>
            <a:r>
              <a:rPr lang="sr-Latn-RS" dirty="0" smtClean="0"/>
              <a:t> </a:t>
            </a:r>
            <a:r>
              <a:rPr lang="sr-Cyrl-RS" dirty="0" smtClean="0"/>
              <a:t>Р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3144" y="3021853"/>
            <a:ext cx="7468320" cy="1656184"/>
          </a:xfrm>
        </p:spPr>
        <p:txBody>
          <a:bodyPr>
            <a:normAutofit/>
          </a:bodyPr>
          <a:lstStyle/>
          <a:p>
            <a:r>
              <a:rPr lang="sr-Cyrl-RS" sz="2400" dirty="0" smtClean="0">
                <a:solidFill>
                  <a:schemeClr val="tx1"/>
                </a:solidFill>
              </a:rPr>
              <a:t>ГРАЂАНСКИ </a:t>
            </a:r>
            <a:r>
              <a:rPr lang="sr-Cyrl-RS" sz="2400" dirty="0">
                <a:solidFill>
                  <a:schemeClr val="tx1"/>
                </a:solidFill>
              </a:rPr>
              <a:t>ВОДИЧ КРОЗ ОДЛУКУ </a:t>
            </a:r>
            <a:r>
              <a:rPr lang="sr-Cyrl-RS" sz="2400" dirty="0" smtClean="0">
                <a:solidFill>
                  <a:schemeClr val="tx1"/>
                </a:solidFill>
              </a:rPr>
              <a:t>О БУЏЕТУ</a:t>
            </a:r>
          </a:p>
          <a:p>
            <a:r>
              <a:rPr lang="sr-Cyrl-RS" sz="2400" dirty="0" smtClean="0">
                <a:solidFill>
                  <a:schemeClr val="tx1"/>
                </a:solidFill>
              </a:rPr>
              <a:t>ОПШТИНЕ ЖАБАРИ ЗА 202</a:t>
            </a:r>
            <a:r>
              <a:rPr lang="en-US" sz="2400" dirty="0">
                <a:solidFill>
                  <a:schemeClr val="tx1"/>
                </a:solidFill>
              </a:rPr>
              <a:t>6</a:t>
            </a:r>
            <a:r>
              <a:rPr lang="sr-Cyrl-RS" sz="2400" dirty="0" smtClean="0">
                <a:solidFill>
                  <a:schemeClr val="tx1"/>
                </a:solidFill>
              </a:rPr>
              <a:t>. ГОДИНУ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961425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000" b="1" dirty="0"/>
              <a:t>Структура планираних прихода и примања за </a:t>
            </a:r>
            <a:r>
              <a:rPr lang="sr-Cyrl-RS" sz="3000" b="1" dirty="0" smtClean="0"/>
              <a:t>202</a:t>
            </a:r>
            <a:r>
              <a:rPr lang="sr-Cyrl-RS" sz="3000" b="1" dirty="0"/>
              <a:t>6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61309560"/>
              </p:ext>
            </p:extLst>
          </p:nvPr>
        </p:nvGraphicFramePr>
        <p:xfrm>
          <a:off x="1294402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900" b="1" dirty="0"/>
              <a:t>Структура планираних прихода и примања за </a:t>
            </a:r>
            <a:r>
              <a:rPr lang="sr-Cyrl-RS" sz="2900" b="1" dirty="0" smtClean="0"/>
              <a:t>20</a:t>
            </a:r>
            <a:r>
              <a:rPr lang="en-US" sz="2900" b="1" dirty="0" smtClean="0"/>
              <a:t>2</a:t>
            </a:r>
            <a:r>
              <a:rPr lang="sr-Cyrl-RS" sz="2900" b="1" dirty="0"/>
              <a:t>6</a:t>
            </a:r>
            <a:r>
              <a:rPr lang="sr-Cyrl-RS" sz="2900" b="1" dirty="0" smtClean="0"/>
              <a:t>. </a:t>
            </a:r>
            <a:r>
              <a:rPr lang="sr-Cyrl-RS" sz="2900" b="1" dirty="0"/>
              <a:t>годину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0955165"/>
              </p:ext>
            </p:extLst>
          </p:nvPr>
        </p:nvGraphicFramePr>
        <p:xfrm>
          <a:off x="1115616" y="1667235"/>
          <a:ext cx="6912768" cy="4439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6793855"/>
              </p:ext>
            </p:extLst>
          </p:nvPr>
        </p:nvGraphicFramePr>
        <p:xfrm>
          <a:off x="1115616" y="1700808"/>
          <a:ext cx="6912768" cy="4439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2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4894291"/>
              </p:ext>
            </p:extLst>
          </p:nvPr>
        </p:nvGraphicFramePr>
        <p:xfrm>
          <a:off x="1481137" y="2204864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fontScale="92500" lnSpcReduction="2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</a:t>
            </a:r>
            <a:r>
              <a:rPr lang="en-US" sz="1700" dirty="0" smtClean="0"/>
              <a:t>2</a:t>
            </a:r>
            <a:r>
              <a:rPr lang="sr-Cyrl-RS" sz="1700" dirty="0"/>
              <a:t>6</a:t>
            </a:r>
            <a:r>
              <a:rPr lang="sr-Cyrl-RS" sz="1700" dirty="0" smtClean="0"/>
              <a:t>. </a:t>
            </a:r>
            <a:r>
              <a:rPr lang="sr-Cyrl-RS" sz="1700" dirty="0"/>
              <a:t>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>
                <a:solidFill>
                  <a:schemeClr val="tx1"/>
                </a:solidFill>
              </a:rPr>
              <a:t>РАСХОДИ </a:t>
            </a:r>
            <a:r>
              <a:rPr lang="sr-Cyrl-RS" sz="1700" dirty="0">
                <a:solidFill>
                  <a:schemeClr val="tx1"/>
                </a:solidFill>
              </a:rPr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>
              <a:solidFill>
                <a:schemeClr val="tx1"/>
              </a:solidFill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>
                <a:solidFill>
                  <a:schemeClr val="tx1"/>
                </a:solidFill>
              </a:rPr>
              <a:t>ИЗДАЦИ</a:t>
            </a:r>
            <a:r>
              <a:rPr lang="sr-Cyrl-RS" sz="1700" dirty="0">
                <a:solidFill>
                  <a:schemeClr val="tx1"/>
                </a:solidFill>
              </a:rPr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>
                <a:solidFill>
                  <a:schemeClr val="tx1"/>
                </a:solidFill>
              </a:rPr>
              <a:t>e</a:t>
            </a:r>
            <a:r>
              <a:rPr lang="sr-Cyrl-RS" sz="1700" dirty="0">
                <a:solidFill>
                  <a:schemeClr val="tx1"/>
                </a:solidFill>
              </a:rPr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>
                <a:solidFill>
                  <a:schemeClr val="tx1"/>
                </a:solidFill>
              </a:rPr>
              <a:t>РАСХОДИ И ИЗДАЦИ </a:t>
            </a:r>
            <a:r>
              <a:rPr lang="sr-Cyrl-RS" sz="1700" dirty="0">
                <a:solidFill>
                  <a:schemeClr val="tx1"/>
                </a:solidFill>
              </a:rPr>
              <a:t>морају се исказивати на законом прописан начин, односно морају се исказивати: по </a:t>
            </a:r>
            <a:r>
              <a:rPr lang="sr-Cyrl-RS" sz="1700" b="1" dirty="0">
                <a:solidFill>
                  <a:schemeClr val="tx1"/>
                </a:solidFill>
              </a:rPr>
              <a:t>програмима</a:t>
            </a:r>
            <a:r>
              <a:rPr lang="sr-Cyrl-RS" sz="1700" dirty="0">
                <a:solidFill>
                  <a:schemeClr val="tx1"/>
                </a:solidFill>
              </a:rPr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b="1" dirty="0">
                <a:solidFill>
                  <a:schemeClr val="tx1"/>
                </a:solidFill>
              </a:rPr>
              <a:t>основно</a:t>
            </a:r>
            <a:r>
              <a:rPr lang="sr-Cyrl-RS" sz="1700" b="1" i="1" dirty="0">
                <a:solidFill>
                  <a:schemeClr val="tx1"/>
                </a:solidFill>
              </a:rPr>
              <a:t>ј</a:t>
            </a:r>
            <a:r>
              <a:rPr lang="sr-Cyrl-RS" sz="1700" i="1" dirty="0">
                <a:solidFill>
                  <a:schemeClr val="tx1"/>
                </a:solidFill>
              </a:rPr>
              <a:t> </a:t>
            </a:r>
            <a:r>
              <a:rPr lang="sr-Cyrl-RS" sz="1700" b="1" dirty="0">
                <a:solidFill>
                  <a:schemeClr val="tx1"/>
                </a:solidFill>
              </a:rPr>
              <a:t>намени</a:t>
            </a:r>
            <a:r>
              <a:rPr lang="sr-Cyrl-RS" sz="1700" i="1" dirty="0">
                <a:solidFill>
                  <a:schemeClr val="tx1"/>
                </a:solidFill>
              </a:rPr>
              <a:t> </a:t>
            </a:r>
            <a:r>
              <a:rPr lang="sr-Cyrl-RS" sz="1700" dirty="0">
                <a:solidFill>
                  <a:schemeClr val="tx1"/>
                </a:solidFill>
              </a:rPr>
              <a:t>која показује за коју врсту трошка се средства издвајају; по</a:t>
            </a:r>
            <a:r>
              <a:rPr lang="sr-Cyrl-RS" sz="1700" b="1" dirty="0">
                <a:solidFill>
                  <a:schemeClr val="tx1"/>
                </a:solidFill>
              </a:rPr>
              <a:t> функцији </a:t>
            </a:r>
            <a:r>
              <a:rPr lang="sr-Cyrl-RS" sz="1700" dirty="0">
                <a:solidFill>
                  <a:schemeClr val="tx1"/>
                </a:solidFill>
              </a:rPr>
              <a:t>која показује функционалну намену за одређену област и по </a:t>
            </a:r>
            <a:r>
              <a:rPr lang="sr-Cyrl-RS" sz="1700" b="1" dirty="0">
                <a:solidFill>
                  <a:schemeClr val="tx1"/>
                </a:solidFill>
              </a:rPr>
              <a:t>корисницима буџета </a:t>
            </a:r>
            <a:r>
              <a:rPr lang="sr-Cyrl-RS" sz="1700" dirty="0">
                <a:solidFill>
                  <a:schemeClr val="tx1"/>
                </a:solidFill>
              </a:rPr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657.357.884</a:t>
            </a:r>
            <a:r>
              <a:rPr lang="en-US" b="1" dirty="0" smtClean="0"/>
              <a:t>,00 </a:t>
            </a:r>
            <a:r>
              <a:rPr lang="sr-Cyrl-RS" b="1" dirty="0" smtClean="0"/>
              <a:t>динара</a:t>
            </a:r>
            <a:endParaRPr lang="sr-Latn-R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7626695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3228"/>
            <a:ext cx="8686800" cy="803564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000" b="1" dirty="0"/>
              <a:t>Структура планираних расхода и издатака буџета за </a:t>
            </a:r>
            <a:r>
              <a:rPr lang="sr-Cyrl-RS" sz="3000" b="1" dirty="0" smtClean="0"/>
              <a:t>202</a:t>
            </a:r>
            <a:r>
              <a:rPr lang="sr-Cyrl-RS" sz="3000" b="1" dirty="0"/>
              <a:t>6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6" name="Chart 2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A58B7940-79B6-454A-BE8A-26FB06AC5A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931782"/>
              </p:ext>
            </p:extLst>
          </p:nvPr>
        </p:nvGraphicFramePr>
        <p:xfrm>
          <a:off x="992712" y="2336597"/>
          <a:ext cx="6888163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600544"/>
              </p:ext>
            </p:extLst>
          </p:nvPr>
        </p:nvGraphicFramePr>
        <p:xfrm>
          <a:off x="890036" y="1988838"/>
          <a:ext cx="6174890" cy="4392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041"/>
                <a:gridCol w="4141849"/>
                <a:gridCol w="1831000"/>
              </a:tblGrid>
              <a:tr h="221618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 dirty="0">
                          <a:effectLst/>
                        </a:rPr>
                        <a:t> 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НАЗИВ ПРОГРАМА</a:t>
                      </a:r>
                      <a:endParaRPr lang="sr-Cyrl-R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ИЗНОС 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СТАНОВАЊЕ, УРБАНИЗАМ И ПРОСТОРНО ПЛАНИРАЊЕ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700,000.00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2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 КОМУНАЛНЕ ДЕЛАТНОСТИ 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69,751,000.00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3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ЛОКАЛНИ ЕКОНОМСКИ РАЗВОЈ 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100,000.00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4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РАЗВОЈ ТУРИЗМА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2,973,332.00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5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ПОЉОПРИВРЕДА И РУРАЛНИ РАЗВОЈ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8,400,000.00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6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 ЗАШТИТА ЖИВОТНЕ СРЕДИНЕ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25,923,000.00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403365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7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ОРГАНИЗАЦИЈА САОБРАЋАЈА И САОБРАЋАЈНА ИНФРАСТРУКТУРА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131,273,800.00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8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 dirty="0" smtClean="0">
                          <a:effectLst/>
                        </a:rPr>
                        <a:t>ПРЕДШКОЛСКО</a:t>
                      </a:r>
                      <a:r>
                        <a:rPr lang="sr-Cyrl-RS" sz="1100" u="none" strike="noStrike" baseline="0" dirty="0" smtClean="0">
                          <a:effectLst/>
                        </a:rPr>
                        <a:t> ВАСПИТАЊЕ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45,083,742.00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9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ОСНОВНО</a:t>
                      </a:r>
                      <a:r>
                        <a:rPr lang="sr-Cyrl-RS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ОБРАЗОВАЊЕ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55,203,000.00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СРЕДЊЕ</a:t>
                      </a:r>
                      <a:r>
                        <a:rPr lang="sr-Cyrl-RS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ОБРАЗОВАЊЕ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 dirty="0">
                          <a:effectLst/>
                        </a:rPr>
                        <a:t>0.00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11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 dirty="0">
                          <a:effectLst/>
                        </a:rPr>
                        <a:t>СОЦИЈАЛНА И ДЕЧИЈА ЗАШТИТА 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39,134,000.00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12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 dirty="0">
                          <a:effectLst/>
                        </a:rPr>
                        <a:t>ЗДРАВСТВЕНА ЗАШТИТА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6,010,000.00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13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 dirty="0" smtClean="0">
                          <a:effectLst/>
                        </a:rPr>
                        <a:t>РАЗВОЈ</a:t>
                      </a:r>
                      <a:r>
                        <a:rPr lang="sr-Cyrl-RS" sz="1100" u="none" strike="noStrike" baseline="0" dirty="0" smtClean="0">
                          <a:effectLst/>
                        </a:rPr>
                        <a:t> КУЛТУРЕ И ИНФОРМИСАЊА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27,506,182.00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14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 dirty="0" smtClean="0">
                          <a:effectLst/>
                        </a:rPr>
                        <a:t>РАЗВОЈ</a:t>
                      </a:r>
                      <a:r>
                        <a:rPr lang="sr-Cyrl-RS" sz="1100" u="none" strike="noStrike" baseline="0" dirty="0" smtClean="0">
                          <a:effectLst/>
                        </a:rPr>
                        <a:t> СПОРТА И ОМЛАДИНЕ</a:t>
                      </a:r>
                      <a:endParaRPr lang="sr-Cyrl-R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33,450,000.00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15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ОПШТЕ УСЛУГЕ ЛОКАЛНЕ САМОУПРАВЕ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151,330,128.00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16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ПОЛИТИЧКИ СИСТЕМ ЛОКАЛНЕ САМОУПРАВЕ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55,519,700.00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17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ЕНЕРГЕТСКА ЕФИКАСНОСТ И ОБНОВЉИВИ ИЗВОРИ ЕНЕРГИЈЕ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>
                          <a:effectLst/>
                        </a:rPr>
                        <a:t>5,000,000.00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  <a:tr h="221618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 </a:t>
                      </a:r>
                      <a:endParaRPr lang="sr-Cyrl-R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u="none" strike="noStrike">
                          <a:effectLst/>
                        </a:rPr>
                        <a:t>УКУПНО</a:t>
                      </a:r>
                      <a:endParaRPr lang="sr-Cyrl-R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100" u="none" strike="noStrike" dirty="0">
                          <a:effectLst/>
                        </a:rPr>
                        <a:t>657,357,884.00</a:t>
                      </a:r>
                      <a:endParaRPr lang="sr-Cyrl-R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1" marR="9471" marT="947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62068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Cyrl-RS" sz="3100" b="1" dirty="0"/>
              <a:t>Структура расхода по буџетским програмима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6" name="Chart 2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7180393"/>
              </p:ext>
            </p:extLst>
          </p:nvPr>
        </p:nvGraphicFramePr>
        <p:xfrm>
          <a:off x="1115616" y="1988840"/>
          <a:ext cx="6467475" cy="455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478862"/>
            <a:ext cx="6347713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000" b="1" dirty="0"/>
              <a:t>Расходи буџета расподељени по </a:t>
            </a:r>
            <a:r>
              <a:rPr lang="sr-Cyrl-RS" sz="3000" b="1" dirty="0" smtClean="0"/>
              <a:t>директним, индиректним и корисницима буџета</a:t>
            </a:r>
            <a:endParaRPr lang="en-US" sz="3000" b="1" dirty="0"/>
          </a:p>
        </p:txBody>
      </p:sp>
      <p:graphicFrame>
        <p:nvGraphicFramePr>
          <p:cNvPr id="6" name="Čuvar mesta za sadržaj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995334"/>
              </p:ext>
            </p:extLst>
          </p:nvPr>
        </p:nvGraphicFramePr>
        <p:xfrm>
          <a:off x="1763688" y="2204864"/>
          <a:ext cx="4752527" cy="45735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966"/>
                <a:gridCol w="1613292"/>
                <a:gridCol w="1269970"/>
                <a:gridCol w="1373299"/>
              </a:tblGrid>
              <a:tr h="601077"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Р. бр.</a:t>
                      </a:r>
                      <a:endParaRPr lang="sr-Cyrl-R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Назив буџетског корисника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из Одлуке о буџету за 2026. годину  (износ у динарима)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 буџета по кориснику</a:t>
                      </a:r>
                      <a:endParaRPr lang="sr-Cyrl-R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</a:tr>
              <a:tr h="206142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Скупштина општине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20,018,057.00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3.05</a:t>
                      </a:r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206142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Председник општине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15,087,668.00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2.30</a:t>
                      </a:r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206142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Општинско веће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20,413,975.00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3.11</a:t>
                      </a:r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439963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Општинска управа (без индиректних корисника)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520,772,867.00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79.22</a:t>
                      </a:r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272653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Општинско јавно правобранилаштво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3,580,061.00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0.54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206142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Месне заједнице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7,875,000.00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464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Центар за културу  „Војислав Илић-Млађи“Жабари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16,926,194.00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2.57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390389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Библиотека „Др. Проф.Александар Ивић“ Жабари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4,626,988.00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231763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Предшколска установа 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45,083,742.00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6.86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278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Туристичка организација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2,973,332.00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0.45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278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ОШ "Дуде Јовић" Жабари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25,000,000.00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402782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sr-Cyrl-R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ОШ "Хереој Роса Трифуновић" Александорвац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19,000,000.00</a:t>
                      </a:r>
                      <a:endParaRPr lang="sr-Cyrl-R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2.89</a:t>
                      </a:r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  <a:tr h="278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sr-Cyrl-R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Центар за социјални рад</a:t>
                      </a:r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5,089,000.00</a:t>
                      </a:r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r-Cyrl-R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0.77</a:t>
                      </a:r>
                      <a:endParaRPr lang="sr-Cyrl-R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4" marR="5024" marT="5024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1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pPr algn="ctr"/>
            <a:r>
              <a:rPr lang="sr-Cyrl-RS" sz="3000" dirty="0"/>
              <a:t>Најважнији </a:t>
            </a:r>
            <a:r>
              <a:rPr lang="sr-Cyrl-RS" sz="3000" dirty="0" smtClean="0"/>
              <a:t> пројекти у општини</a:t>
            </a:r>
            <a:endParaRPr lang="en-US" sz="3000" dirty="0"/>
          </a:p>
        </p:txBody>
      </p:sp>
      <p:graphicFrame>
        <p:nvGraphicFramePr>
          <p:cNvPr id="5" name="Čuvar mesta za sadržaj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502383"/>
              </p:ext>
            </p:extLst>
          </p:nvPr>
        </p:nvGraphicFramePr>
        <p:xfrm>
          <a:off x="1619673" y="2060850"/>
          <a:ext cx="4070384" cy="42772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3483"/>
                <a:gridCol w="1806901"/>
              </a:tblGrid>
              <a:tr h="36188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Назив пројекта</a:t>
                      </a:r>
                      <a:endParaRPr lang="sr-Cyrl-RS" sz="10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Планирана средства (износ у динарима)</a:t>
                      </a:r>
                      <a:endParaRPr lang="ru-RU" sz="1000" b="1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</a:tr>
              <a:tr h="166465">
                <a:tc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2026.</a:t>
                      </a:r>
                      <a:endParaRPr lang="sr-Cyrl-R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</a:tr>
              <a:tr h="3908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Асфалтирање путева на територији општине Жабари</a:t>
                      </a:r>
                      <a:endParaRPr lang="ru-RU" sz="10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40,100,000.00</a:t>
                      </a:r>
                      <a:endParaRPr lang="sr-Cyrl-R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</a:tr>
              <a:tr h="57900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Уређење (ревитализација) пољских путева  на територији општине Жабари</a:t>
                      </a:r>
                      <a:endParaRPr lang="ru-RU" sz="10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30,360,000.00</a:t>
                      </a:r>
                      <a:endParaRPr lang="sr-Cyrl-R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</a:tr>
              <a:tr h="57177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Извођење радова на летњем одржавању локалних путева и улица на територији  општине Жабари</a:t>
                      </a:r>
                      <a:endParaRPr lang="ru-RU" sz="10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5,200,000.00</a:t>
                      </a:r>
                      <a:endParaRPr lang="sr-Cyrl-R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</a:tr>
              <a:tr h="5934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Набавка опрема и монтажа аутобуског смарт стајлишта</a:t>
                      </a:r>
                      <a:endParaRPr lang="ru-RU" sz="10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12,120,000.00</a:t>
                      </a:r>
                      <a:endParaRPr lang="sr-Cyrl-R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</a:tr>
              <a:tr h="427019">
                <a:tc>
                  <a:txBody>
                    <a:bodyPr/>
                    <a:lstStyle/>
                    <a:p>
                      <a:pPr algn="l" rtl="0" fontAlgn="ctr"/>
                      <a:r>
                        <a:rPr lang="sr-Cyrl-RS" sz="1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Санација бујичних потока</a:t>
                      </a:r>
                      <a:endParaRPr lang="sr-Cyrl-RS" sz="10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10,040,000.00</a:t>
                      </a:r>
                      <a:endParaRPr lang="sr-Cyrl-R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</a:tr>
              <a:tr h="41254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Израда пројектне документације за путну инфраструктуру</a:t>
                      </a:r>
                      <a:endParaRPr lang="ru-RU" sz="10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1,700,000.00</a:t>
                      </a:r>
                      <a:endParaRPr lang="sr-Cyrl-R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</a:tr>
              <a:tr h="4414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Пројекат "Чиста Србија" (Израда пројектне документације за канализацију у општини Жабари)</a:t>
                      </a:r>
                      <a:endParaRPr lang="ru-RU" sz="10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1,100,000.00</a:t>
                      </a:r>
                      <a:endParaRPr lang="sr-Cyrl-R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</a:tr>
              <a:tr h="30397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Уградња савреме ЛЕД технологије у систему јавног освтљења</a:t>
                      </a:r>
                      <a:endParaRPr lang="ru-RU" sz="10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0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40,000,000.00</a:t>
                      </a:r>
                      <a:endParaRPr lang="sr-Cyrl-R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31" marR="6131" marT="6131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AutoShape 2" descr="http://www.ebranicevo.com/slike_vesti/5722/stipendije-za-40-studenata-sa-podrucja-opstine-zabari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http://www.ebranicevo.com/slike_vesti/5722/stipendije-za-40-studenata-sa-podrucja-opstine-zabari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6" descr="Ð ÐµÐ·ÑÐ»ÑÐ°Ñ ÑÐ»Ð¸ÐºÐ° Ð·Ð° slike opÅ¡tina Å¾abari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748920"/>
            <a:ext cx="2552700" cy="232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1640" y="1054362"/>
            <a:ext cx="3384376" cy="2014598"/>
          </a:xfrm>
          <a:prstGeom prst="rect">
            <a:avLst/>
          </a:prstGeom>
        </p:spPr>
      </p:pic>
      <p:pic>
        <p:nvPicPr>
          <p:cNvPr id="1030" name="Picture 6" descr="Aktuelnosti – Opština Žabar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789040"/>
            <a:ext cx="5400600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708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53228"/>
            <a:ext cx="7499176" cy="803564"/>
          </a:xfrm>
        </p:spPr>
        <p:txBody>
          <a:bodyPr>
            <a:noAutofit/>
          </a:bodyPr>
          <a:lstStyle/>
          <a:p>
            <a:pPr algn="ctr"/>
            <a:r>
              <a:rPr lang="sr-Cyrl-RS" sz="3000" dirty="0"/>
              <a:t>Најважнији  пројекти у општини</a:t>
            </a:r>
            <a:endParaRPr lang="en-US" sz="3000" dirty="0"/>
          </a:p>
        </p:txBody>
      </p:sp>
      <p:graphicFrame>
        <p:nvGraphicFramePr>
          <p:cNvPr id="6" name="Čuvar mesta za sadržaj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425848"/>
              </p:ext>
            </p:extLst>
          </p:nvPr>
        </p:nvGraphicFramePr>
        <p:xfrm>
          <a:off x="1316831" y="2204865"/>
          <a:ext cx="5321300" cy="40324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9100"/>
                <a:gridCol w="2362200"/>
              </a:tblGrid>
              <a:tr h="43245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sr-Cyrl-RS" sz="12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Назив пројекта</a:t>
                      </a:r>
                      <a:endParaRPr lang="sr-Cyrl-RS" sz="12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 Планирана средства (износ у динарима)</a:t>
                      </a:r>
                      <a:endParaRPr lang="ru-RU" sz="12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16227">
                <a:tc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RS" sz="12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2026.</a:t>
                      </a:r>
                      <a:endParaRPr lang="sr-Cyrl-RS" sz="12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3245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Реконстукција Дома културе на територији општине Жабари</a:t>
                      </a:r>
                      <a:endParaRPr lang="ru-RU" sz="12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2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2,800,000.00</a:t>
                      </a:r>
                      <a:endParaRPr lang="sr-Cyrl-RS" sz="12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43245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Инвестиционо одржавање објеката Стара општина у Александровцу</a:t>
                      </a:r>
                      <a:endParaRPr lang="ru-RU" sz="12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2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6,070,000.00</a:t>
                      </a:r>
                      <a:endParaRPr lang="sr-Cyrl-RS" sz="12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86490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Обнова и унапређење објекта ОШ Дуде Јовићу улици Кнеза Милоша 117 и завршетка објекта анекса и фискултурне сале у Жабарима</a:t>
                      </a:r>
                      <a:endParaRPr lang="ru-RU" sz="12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2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600,000.00</a:t>
                      </a:r>
                      <a:endParaRPr lang="sr-Cyrl-RS" sz="12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8097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Санација крова и влаге зграда општине: </a:t>
                      </a:r>
                      <a:endParaRPr lang="ru-RU" sz="12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2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842,414.00</a:t>
                      </a:r>
                      <a:endParaRPr lang="sr-Cyrl-RS" sz="12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8097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Изградња игралишта за децу</a:t>
                      </a:r>
                      <a:endParaRPr lang="sr-Cyrl-RS" sz="12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2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1,300,000.00</a:t>
                      </a:r>
                      <a:endParaRPr lang="sr-Cyrl-RS" sz="12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89201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Уређење пешачке стазе у насељима Влашки До, </a:t>
                      </a:r>
                      <a:r>
                        <a:rPr lang="ru-RU" sz="1200" u="none" strike="noStrike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Александровац </a:t>
                      </a:r>
                      <a:r>
                        <a:rPr lang="ru-RU" sz="12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и Жабари</a:t>
                      </a:r>
                      <a:endParaRPr lang="ru-RU" sz="12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2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40,143,800.00</a:t>
                      </a:r>
                      <a:endParaRPr lang="sr-Cyrl-RS" sz="12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8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smtClean="0"/>
              <a:t>Жабари за 20</a:t>
            </a:r>
            <a:r>
              <a:rPr lang="en-US" dirty="0" smtClean="0"/>
              <a:t>2</a:t>
            </a:r>
            <a:r>
              <a:rPr lang="sr-Cyrl-RS" dirty="0"/>
              <a:t>6</a:t>
            </a:r>
            <a:r>
              <a:rPr lang="sr-Cyrl-RS" dirty="0" smtClean="0"/>
              <a:t>. </a:t>
            </a:r>
            <a:r>
              <a:rPr lang="sr-Cyrl-RS" dirty="0"/>
              <a:t>годину, исту можете преузети на следећем линку интернет странице општинске управе: </a:t>
            </a:r>
            <a:r>
              <a:rPr lang="sr-Latn-RS" dirty="0" smtClean="0"/>
              <a:t>zabari.org.rs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Хвала на пажњи!</a:t>
            </a:r>
            <a:endParaRPr lang="sr-Cyrl-R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178869" y="10415817"/>
            <a:ext cx="1368771" cy="448718"/>
          </a:xfrm>
        </p:spPr>
        <p:txBody>
          <a:bodyPr>
            <a:normAutofit/>
          </a:bodyPr>
          <a:lstStyle/>
          <a:p>
            <a:endParaRPr lang="sr-Cyrl-RS" dirty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196752"/>
            <a:ext cx="1374648" cy="131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61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/>
              <a:t>САДРЖАЈ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/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настаје буџет општине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Ко учествује у буџетском процесу</a:t>
            </a:r>
            <a:r>
              <a:rPr lang="en-US" dirty="0"/>
              <a:t>?</a:t>
            </a:r>
            <a:endParaRPr lang="sr-Cyrl-RS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На основу чега се доноси буџет</a:t>
            </a:r>
            <a:r>
              <a:rPr lang="en-US" dirty="0"/>
              <a:t>?</a:t>
            </a:r>
            <a:endParaRPr lang="sr-Cyrl-R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прихода и примања за </a:t>
            </a:r>
            <a:r>
              <a:rPr lang="sr-Cyrl-RS" dirty="0" smtClean="0"/>
              <a:t>202</a:t>
            </a:r>
            <a:r>
              <a:rPr lang="en-US" dirty="0"/>
              <a:t>6</a:t>
            </a:r>
            <a:r>
              <a:rPr lang="sr-Cyrl-RS" dirty="0" smtClean="0"/>
              <a:t>. годину</a:t>
            </a:r>
            <a:endParaRPr lang="sr-Cyrl-R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На шта се троше јавна средства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Шта су расходи и издаци буџета?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расхода и издатака за </a:t>
            </a:r>
            <a:r>
              <a:rPr lang="sr-Cyrl-RS" dirty="0" smtClean="0"/>
              <a:t>202</a:t>
            </a:r>
            <a:r>
              <a:rPr lang="en-US" dirty="0"/>
              <a:t>6</a:t>
            </a:r>
            <a:r>
              <a:rPr lang="sr-Cyrl-RS" dirty="0" smtClean="0"/>
              <a:t>. годину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пројекти</a:t>
            </a:r>
            <a:r>
              <a:rPr lang="sr-Latn-RS" dirty="0"/>
              <a:t> </a:t>
            </a:r>
            <a:r>
              <a:rPr lang="sr-Cyrl-RS" dirty="0"/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/>
              <a:t>Драги суграђани и </a:t>
            </a:r>
            <a:r>
              <a:rPr lang="sr-Cyrl-RS" b="1" dirty="0" err="1"/>
              <a:t>суграђанке</a:t>
            </a:r>
            <a:r>
              <a:rPr lang="sr-Cyrl-RS" b="1" dirty="0"/>
              <a:t>,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		Основна </a:t>
            </a:r>
            <a:r>
              <a:rPr lang="sr-Cyrl-RS" dirty="0"/>
              <a:t>сврха документа који је пред вама </a:t>
            </a:r>
            <a:r>
              <a:rPr lang="sr-Cyrl-RS" dirty="0" smtClean="0"/>
              <a:t>јесте 			да на </a:t>
            </a:r>
            <a:r>
              <a:rPr lang="sr-Cyrl-RS" dirty="0"/>
              <a:t>што једноставнији и разумљивији </a:t>
            </a:r>
            <a:r>
              <a:rPr lang="sr-Cyrl-RS" dirty="0" smtClean="0"/>
              <a:t>начин  		             објасни у</a:t>
            </a:r>
            <a:r>
              <a:rPr lang="sr-Cyrl-RS" dirty="0"/>
              <a:t> </a:t>
            </a:r>
            <a:r>
              <a:rPr lang="sr-Cyrl-RS" dirty="0" smtClean="0"/>
              <a:t>које </a:t>
            </a:r>
            <a:r>
              <a:rPr lang="sr-Cyrl-RS" dirty="0"/>
              <a:t>сврхе се користе јавни ресурси да </a:t>
            </a:r>
            <a:r>
              <a:rPr lang="sr-Cyrl-RS" dirty="0" smtClean="0"/>
              <a:t> 			би се</a:t>
            </a:r>
            <a:r>
              <a:rPr lang="sr-Cyrl-RS" dirty="0"/>
              <a:t> </a:t>
            </a:r>
            <a:r>
              <a:rPr lang="sr-Cyrl-RS" dirty="0" smtClean="0"/>
              <a:t>задовољиле </a:t>
            </a:r>
            <a:r>
              <a:rPr lang="sr-Cyrl-RS" dirty="0"/>
              <a:t>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		Грађански </a:t>
            </a:r>
            <a:r>
              <a:rPr lang="sr-Cyrl-RS" dirty="0"/>
              <a:t>буџет представља сажет и јасан приказ </a:t>
            </a:r>
            <a:r>
              <a:rPr lang="sr-Cyrl-RS" dirty="0" smtClean="0"/>
              <a:t>			Одлуке </a:t>
            </a:r>
            <a:r>
              <a:rPr lang="sr-Cyrl-RS" dirty="0"/>
              <a:t>о буџету општине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Жабари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</a:t>
            </a:r>
            <a:r>
              <a:rPr lang="en-US" dirty="0" smtClean="0"/>
              <a:t>2</a:t>
            </a:r>
            <a:r>
              <a:rPr lang="sr-Cyrl-RS" dirty="0"/>
              <a:t>6</a:t>
            </a:r>
            <a:r>
              <a:rPr lang="sr-Cyrl-RS" dirty="0" smtClean="0"/>
              <a:t>. </a:t>
            </a:r>
            <a:r>
              <a:rPr lang="sr-Cyrl-RS" dirty="0"/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</a:t>
            </a:r>
            <a:r>
              <a:rPr lang="sr-Cyrl-RS" dirty="0" smtClean="0"/>
              <a:t>.</a:t>
            </a:r>
            <a:endParaRPr lang="en-US" dirty="0"/>
          </a:p>
          <a:p>
            <a:pPr algn="just"/>
            <a:r>
              <a:rPr lang="sr-Cyrl-RS" dirty="0"/>
              <a:t>	</a:t>
            </a:r>
            <a:r>
              <a:rPr lang="ru-RU" dirty="0"/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</a:t>
            </a:r>
            <a:r>
              <a:rPr lang="ru-RU" dirty="0" smtClean="0"/>
              <a:t>општине Жабари </a:t>
            </a:r>
            <a:r>
              <a:rPr lang="ru-RU" dirty="0"/>
              <a:t>у заједничком постављању циљева, дефинисању приоритета и планирању развоја наше </a:t>
            </a:r>
            <a:r>
              <a:rPr lang="ru-RU" dirty="0" smtClean="0"/>
              <a:t>општине.</a:t>
            </a:r>
            <a:endParaRPr lang="sr-Cyrl-R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						Јован Лукић</a:t>
            </a:r>
            <a:endParaRPr lang="sr-Cyrl-RS" dirty="0"/>
          </a:p>
          <a:p>
            <a:pPr algn="r"/>
            <a:r>
              <a:rPr lang="sr-Cyrl-RS" dirty="0" smtClean="0"/>
              <a:t>Председник општине Жабари </a:t>
            </a:r>
            <a:endParaRPr lang="en-US" dirty="0"/>
          </a:p>
        </p:txBody>
      </p:sp>
      <p:pic>
        <p:nvPicPr>
          <p:cNvPr id="7" name="Slika 6" descr="C:\Users\Nadica\Desktop\470234505_8865328166913087_5185617130286973467_n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10542"/>
            <a:ext cx="2152650" cy="21423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Правобранилаштво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Центар за културу «Војислав  Илић Млађи» 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Народна Библиотека «Проф. др Александра Ивић»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Предшколска </a:t>
            </a:r>
            <a:r>
              <a:rPr lang="ru-RU" altLang="en-US" sz="1700" dirty="0" smtClean="0">
                <a:cs typeface="Calibri" panose="020F0502020204030204" pitchFamily="34" charset="0"/>
              </a:rPr>
              <a:t>установа «Моравски цвет»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Туристичк</a:t>
            </a:r>
            <a:r>
              <a:rPr lang="en-US" altLang="en-US" sz="1700" dirty="0" smtClean="0">
                <a:cs typeface="Calibri" panose="020F0502020204030204" pitchFamily="34" charset="0"/>
              </a:rPr>
              <a:t>a</a:t>
            </a:r>
            <a:r>
              <a:rPr lang="ru-RU" altLang="en-US" sz="1700" dirty="0" smtClean="0">
                <a:cs typeface="Calibri" panose="020F0502020204030204" pitchFamily="34" charset="0"/>
              </a:rPr>
              <a:t> </a:t>
            </a:r>
            <a:r>
              <a:rPr lang="ru-RU" altLang="en-US" sz="1700" dirty="0">
                <a:cs typeface="Calibri" panose="020F0502020204030204" pitchFamily="34" charset="0"/>
              </a:rPr>
              <a:t>организација </a:t>
            </a:r>
            <a:r>
              <a:rPr lang="sr-Cyrl-RS" altLang="en-US" sz="1700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endParaRPr lang="ru-RU" altLang="en-US" sz="17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5"/>
            <a:ext cx="4038600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Здравствене институције (домови здравља)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</a:t>
            </a:r>
            <a:r>
              <a:rPr lang="sr-Cyrl-RS" sz="1700" dirty="0" smtClean="0"/>
              <a:t>општину Жабари</a:t>
            </a:r>
            <a:r>
              <a:rPr lang="sr-Latn-RS" sz="1700" dirty="0" smtClean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b="1" dirty="0">
                <a:solidFill>
                  <a:schemeClr val="tx1"/>
                </a:solidFill>
              </a:rPr>
              <a:t>Ко учествује у буџетском процесу</a:t>
            </a:r>
            <a:r>
              <a:rPr lang="en-US" b="1" dirty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04272242"/>
              </p:ext>
            </p:extLst>
          </p:nvPr>
        </p:nvGraphicFramePr>
        <p:xfrm>
          <a:off x="1137003" y="1700808"/>
          <a:ext cx="6096000" cy="3633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7007931" y="4144062"/>
            <a:ext cx="1526469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Грађани и њихова удружења</a:t>
            </a:r>
            <a:endParaRPr lang="en-US" sz="1200" dirty="0"/>
          </a:p>
        </p:txBody>
      </p:sp>
      <p:sp>
        <p:nvSpPr>
          <p:cNvPr id="6" name="Oval 5"/>
          <p:cNvSpPr/>
          <p:nvPr/>
        </p:nvSpPr>
        <p:spPr>
          <a:xfrm>
            <a:off x="5246113" y="4828138"/>
            <a:ext cx="1486127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Јавна предузећа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4271198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870" y="973663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/>
              <a:t>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Жабари</a:t>
            </a:r>
            <a:r>
              <a:rPr lang="sr-Cyrl-RS" sz="1700" dirty="0" smtClean="0">
                <a:solidFill>
                  <a:srgbClr val="FF0000"/>
                </a:solidFill>
              </a:rPr>
              <a:t>  </a:t>
            </a:r>
            <a:r>
              <a:rPr lang="sr-Cyrl-RS" sz="1700" dirty="0"/>
              <a:t>за </a:t>
            </a:r>
            <a:r>
              <a:rPr lang="sr-Cyrl-RS" sz="1700" dirty="0" smtClean="0"/>
              <a:t>20</a:t>
            </a:r>
            <a:r>
              <a:rPr lang="en-US" sz="1700" dirty="0" smtClean="0"/>
              <a:t>2</a:t>
            </a:r>
            <a:r>
              <a:rPr lang="en-US" sz="1700" dirty="0"/>
              <a:t>6</a:t>
            </a:r>
            <a:r>
              <a:rPr lang="sr-Cyrl-RS" sz="1700" dirty="0" smtClean="0"/>
              <a:t>. </a:t>
            </a:r>
            <a:r>
              <a:rPr lang="sr-Cyrl-RS" sz="1700" dirty="0"/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marL="0" indent="0" algn="just">
              <a:buNone/>
            </a:pPr>
            <a:endParaRPr lang="en-GB" sz="1600" dirty="0"/>
          </a:p>
          <a:p>
            <a:pPr algn="just"/>
            <a:r>
              <a:rPr lang="sr-Cyrl-RS" sz="1700" dirty="0"/>
              <a:t>Одлуком о буџету општине 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Жабари  </a:t>
            </a:r>
            <a:r>
              <a:rPr lang="sr-Cyrl-RS" sz="1700" dirty="0"/>
              <a:t>за </a:t>
            </a:r>
            <a:r>
              <a:rPr lang="sr-Cyrl-RS" sz="1700" dirty="0" smtClean="0"/>
              <a:t>20</a:t>
            </a:r>
            <a:r>
              <a:rPr lang="en-US" sz="1700" dirty="0" smtClean="0"/>
              <a:t>2</a:t>
            </a:r>
            <a:r>
              <a:rPr lang="en-US" sz="1700" dirty="0"/>
              <a:t>6</a:t>
            </a:r>
            <a:r>
              <a:rPr lang="sr-Cyrl-RS" sz="1700" dirty="0" smtClean="0"/>
              <a:t>. </a:t>
            </a:r>
            <a:r>
              <a:rPr lang="sr-Cyrl-RS" sz="1700" dirty="0"/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US" sz="1700" dirty="0" smtClean="0"/>
              <a:t>495.814.084</a:t>
            </a:r>
            <a:r>
              <a:rPr lang="sr-Cyrl-RS" sz="1700" dirty="0" smtClean="0"/>
              <a:t>,</a:t>
            </a:r>
            <a:r>
              <a:rPr lang="en-US" sz="1700" dirty="0" smtClean="0"/>
              <a:t>00 </a:t>
            </a:r>
            <a:r>
              <a:rPr lang="sr-Cyrl-RS" sz="1700" dirty="0" smtClean="0"/>
              <a:t>динара (извор 01-приходи из буџета), </a:t>
            </a:r>
            <a:r>
              <a:rPr lang="sr-Cyrl-RS" sz="1700" dirty="0"/>
              <a:t>пренета средства из ранијих година у износу од </a:t>
            </a:r>
            <a:r>
              <a:rPr lang="en-US" sz="1700" dirty="0" smtClean="0"/>
              <a:t>114</a:t>
            </a:r>
            <a:r>
              <a:rPr lang="sr-Cyrl-RS" sz="1700" dirty="0" smtClean="0"/>
              <a:t>.000.000</a:t>
            </a:r>
            <a:r>
              <a:rPr lang="en-US" sz="1700" dirty="0" smtClean="0"/>
              <a:t>,00</a:t>
            </a:r>
            <a:r>
              <a:rPr lang="sr-Cyrl-RS" sz="1700" dirty="0" smtClean="0"/>
              <a:t> динара (Извор 13)</a:t>
            </a:r>
            <a:r>
              <a:rPr lang="en-US" sz="1700" dirty="0" smtClean="0"/>
              <a:t>,</a:t>
            </a:r>
            <a:r>
              <a:rPr lang="sr-Cyrl-RS" sz="1700" dirty="0" smtClean="0"/>
              <a:t> </a:t>
            </a:r>
            <a:r>
              <a:rPr lang="sr-Cyrl-RS" sz="1700" dirty="0"/>
              <a:t>средства из осталих извора у износу од </a:t>
            </a:r>
            <a:r>
              <a:rPr lang="en-US" sz="1700" dirty="0" smtClean="0"/>
              <a:t>27.543</a:t>
            </a:r>
            <a:r>
              <a:rPr lang="sr-Cyrl-RS" sz="1700" dirty="0" smtClean="0"/>
              <a:t>.</a:t>
            </a:r>
            <a:r>
              <a:rPr lang="en-US" sz="1700" dirty="0" smtClean="0"/>
              <a:t>8</a:t>
            </a:r>
            <a:r>
              <a:rPr lang="sr-Cyrl-RS" sz="1700" dirty="0" smtClean="0"/>
              <a:t>00,00 динара</a:t>
            </a:r>
            <a:r>
              <a:rPr lang="en-US" sz="1700" dirty="0" smtClean="0"/>
              <a:t> (</a:t>
            </a:r>
            <a:r>
              <a:rPr lang="sr-Cyrl-RS" sz="1700" dirty="0" smtClean="0"/>
              <a:t>Извор </a:t>
            </a:r>
            <a:r>
              <a:rPr lang="en-US" sz="1700" dirty="0" smtClean="0"/>
              <a:t>07),</a:t>
            </a:r>
            <a:r>
              <a:rPr lang="sr-Cyrl-RS" sz="1700" dirty="0" smtClean="0"/>
              <a:t> неутрошена средства трансфера од других нивоа власти у износу од 20.000.000,00 динара (извор 17).</a:t>
            </a:r>
            <a:endParaRPr lang="sr-Cyrl-RS" sz="17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80899002"/>
              </p:ext>
            </p:extLst>
          </p:nvPr>
        </p:nvGraphicFramePr>
        <p:xfrm>
          <a:off x="-435198" y="4928888"/>
          <a:ext cx="9299376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xmlns="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400" b="1" dirty="0" smtClean="0"/>
              <a:t>657.357.884</a:t>
            </a:r>
            <a:r>
              <a:rPr lang="en-US" sz="4400" b="1" dirty="0" smtClean="0"/>
              <a:t>,00 </a:t>
            </a:r>
            <a:r>
              <a:rPr lang="sr-Cyrl-RS" sz="3600" b="1" dirty="0" smtClean="0"/>
              <a:t>динара</a:t>
            </a:r>
            <a:endParaRPr lang="en-US" sz="3600" b="1" dirty="0"/>
          </a:p>
        </p:txBody>
      </p:sp>
      <p:sp>
        <p:nvSpPr>
          <p:cNvPr id="5" name="Dijagram toka: spajanje 4"/>
          <p:cNvSpPr/>
          <p:nvPr/>
        </p:nvSpPr>
        <p:spPr>
          <a:xfrm>
            <a:off x="5228480" y="5085183"/>
            <a:ext cx="1453324" cy="144016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Неутрошена средства трансфера од других нивоа власти 20.000.000,00</a:t>
            </a:r>
            <a:endParaRPr lang="sr-Cyrl-RS" sz="1000" dirty="0"/>
          </a:p>
        </p:txBody>
      </p:sp>
      <p:sp>
        <p:nvSpPr>
          <p:cNvPr id="9" name="Plus 8"/>
          <p:cNvSpPr/>
          <p:nvPr/>
        </p:nvSpPr>
        <p:spPr>
          <a:xfrm>
            <a:off x="3155991" y="5573996"/>
            <a:ext cx="457200" cy="52920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2.3|2.2|2.3|2.3|2.6|2.3|2.3|2.6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Aspek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4583</TotalTime>
  <Words>1551</Words>
  <Application>Microsoft Office PowerPoint</Application>
  <PresentationFormat>Projekcija na ekranu (4:3)</PresentationFormat>
  <Paragraphs>382</Paragraphs>
  <Slides>22</Slides>
  <Notes>5</Notes>
  <HiddenSlides>0</HiddenSlides>
  <MMClips>0</MMClips>
  <ScaleCrop>false</ScaleCrop>
  <HeadingPairs>
    <vt:vector size="6" baseType="variant">
      <vt:variant>
        <vt:lpstr>Korišćeni fontovi</vt:lpstr>
      </vt:variant>
      <vt:variant>
        <vt:i4>6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22</vt:i4>
      </vt:variant>
    </vt:vector>
  </HeadingPairs>
  <TitlesOfParts>
    <vt:vector size="30" baseType="lpstr">
      <vt:lpstr>Arial</vt:lpstr>
      <vt:lpstr>Calibri</vt:lpstr>
      <vt:lpstr>Times New Roman</vt:lpstr>
      <vt:lpstr>Trebuchet MS</vt:lpstr>
      <vt:lpstr>Wingdings</vt:lpstr>
      <vt:lpstr>Wingdings 3</vt:lpstr>
      <vt:lpstr>Custom Design</vt:lpstr>
      <vt:lpstr>Aspekt</vt:lpstr>
      <vt:lpstr>О П Ш Т И Н A Ж A Б А Р И  </vt:lpstr>
      <vt:lpstr>PowerPoint prezentacija</vt:lpstr>
      <vt:lpstr>PowerPoint prezentacija</vt:lpstr>
      <vt:lpstr>PowerPoint prezentacija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2026. годину</vt:lpstr>
      <vt:lpstr>Структура планираних прихода и примања за 2026. годину</vt:lpstr>
      <vt:lpstr>На шта се троше јавна средства?</vt:lpstr>
      <vt:lpstr>PowerPoint prezentacija</vt:lpstr>
      <vt:lpstr>Структура планираних расхода и издатака буџета за 2026. годину</vt:lpstr>
      <vt:lpstr>Расходи буџета по програмима</vt:lpstr>
      <vt:lpstr>Структура расхода по буџетским програмима</vt:lpstr>
      <vt:lpstr>Расходи буџета расподељени по директним, индиректним и корисницима буџета</vt:lpstr>
      <vt:lpstr>Најважнији  пројекти у општини</vt:lpstr>
      <vt:lpstr>Најважнији  пројекти у општини</vt:lpstr>
      <vt:lpstr>PowerPoint prezentacija</vt:lpstr>
      <vt:lpstr>Хвала на пажњи!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Nadica</cp:lastModifiedBy>
  <cp:revision>504</cp:revision>
  <cp:lastPrinted>2019-12-03T13:06:13Z</cp:lastPrinted>
  <dcterms:created xsi:type="dcterms:W3CDTF">2006-08-16T00:00:00Z</dcterms:created>
  <dcterms:modified xsi:type="dcterms:W3CDTF">2025-12-23T13:01:46Z</dcterms:modified>
</cp:coreProperties>
</file>