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4089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75" r:id="rId7"/>
    <p:sldId id="262" r:id="rId8"/>
    <p:sldId id="282" r:id="rId9"/>
    <p:sldId id="261" r:id="rId10"/>
    <p:sldId id="263" r:id="rId11"/>
    <p:sldId id="283" r:id="rId12"/>
    <p:sldId id="264" r:id="rId13"/>
    <p:sldId id="277" r:id="rId14"/>
    <p:sldId id="266" r:id="rId15"/>
    <p:sldId id="284" r:id="rId16"/>
    <p:sldId id="268" r:id="rId17"/>
    <p:sldId id="271" r:id="rId18"/>
    <p:sldId id="272" r:id="rId19"/>
    <p:sldId id="273" r:id="rId20"/>
    <p:sldId id="274" r:id="rId21"/>
    <p:sldId id="286" r:id="rId22"/>
    <p:sldId id="278" r:id="rId23"/>
    <p:sldId id="287" r:id="rId24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89509" autoAdjust="0"/>
  </p:normalViewPr>
  <p:slideViewPr>
    <p:cSldViewPr>
      <p:cViewPr varScale="1">
        <p:scale>
          <a:sx n="53" d="100"/>
          <a:sy n="53" d="100"/>
        </p:scale>
        <p:origin x="5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radjanski%20budzet%20primeri\gradjanski-budzet-pite-format%20NC%202501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G:\Gradjanski%20budzet%20primeri\gradjanski-budzet-pite-format%20NC%20250118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radni_lis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radni_lis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radni_lis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radni_lis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sr-Cyrl-RS"/>
              <a:t>Структура прихода и примања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sr-Cyrl-RS"/>
              <a:t>Структура прихода и примања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ser>
          <c:idx val="0"/>
          <c:order val="0"/>
          <c:explosion val="7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bubble3D val="0"/>
            <c:explosion val="13"/>
            <c:spPr>
              <a:solidFill>
                <a:srgbClr val="FFFF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4.2935426600180368E-3"/>
                  <c:y val="-2.7461355565848385E-2"/>
                </c:manualLayout>
              </c:layout>
              <c:tx>
                <c:rich>
                  <a:bodyPr/>
                  <a:lstStyle/>
                  <a:p>
                    <a:fld id="{B33F1F0F-9A52-4EE6-A0AE-E06C94891830}" type="CATEGORYNAME">
                      <a:rPr lang="sr-Cyrl-RS" sz="1800"/>
                      <a:pPr/>
                      <a:t>[Ime kategorije]</a:t>
                    </a:fld>
                    <a:r>
                      <a:rPr lang="sr-Cyrl-RS" sz="1800" baseline="0" dirty="0"/>
                      <a:t>
</a:t>
                    </a:r>
                    <a:fld id="{7B21DD53-76E4-4FFD-996B-76A6D9B10248}" type="PERCENTAGE">
                      <a:rPr lang="sr-Cyrl-RS" sz="1800" baseline="0"/>
                      <a:pPr/>
                      <a:t>[Procenat]</a:t>
                    </a:fld>
                    <a:endParaRPr lang="sr-Cyrl-RS" sz="18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302245732380526E-2"/>
                  <c:y val="2.7799783850548092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200"/>
                    </a:pPr>
                    <a:fld id="{1ADD1F25-576C-45A7-BC8C-7C7632FAEF12}" type="CATEGORYNAME">
                      <a:rPr lang="sr-Cyrl-RS" sz="1200"/>
                      <a:pPr>
                        <a:defRPr sz="1200"/>
                      </a:pPr>
                      <a:t>[Ime kategorije]</a:t>
                    </a:fld>
                    <a:r>
                      <a:rPr lang="sr-Cyrl-RS" sz="1200" baseline="0" dirty="0"/>
                      <a:t>
</a:t>
                    </a:r>
                    <a:fld id="{3C3C95E8-41D3-42F6-B1A9-D54FEC7F9ABE}" type="PERCENTAGE">
                      <a:rPr lang="sr-Cyrl-RS" sz="1800" baseline="0"/>
                      <a:pPr>
                        <a:defRPr sz="1200"/>
                      </a:pPr>
                      <a:t>[Procenat]</a:t>
                    </a:fld>
                    <a:endParaRPr lang="sr-Cyrl-RS" sz="1200" baseline="0" dirty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65000"/>
                      <a:lumOff val="35000"/>
                    </a:sys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2307228160424473"/>
                  <c:y val="-0.18585949738868987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100"/>
                    </a:pPr>
                    <a:fld id="{40FDBB7A-4913-44FD-B2D1-4AB365506EA9}" type="CATEGORYNAME">
                      <a:rPr lang="sr-Cyrl-RS" sz="1100"/>
                      <a:pPr>
                        <a:defRPr sz="1100"/>
                      </a:pPr>
                      <a:t>[Ime kategorije]</a:t>
                    </a:fld>
                    <a:r>
                      <a:rPr lang="sr-Cyrl-RS" sz="1100" baseline="0" dirty="0"/>
                      <a:t>
</a:t>
                    </a:r>
                    <a:fld id="{B49FE0BE-B5D8-49CD-874F-50148ED2106D}" type="PERCENTAGE">
                      <a:rPr lang="sr-Cyrl-RS" sz="1400" baseline="0"/>
                      <a:pPr>
                        <a:defRPr sz="1100"/>
                      </a:pPr>
                      <a:t>[Procenat]</a:t>
                    </a:fld>
                    <a:endParaRPr lang="sr-Cyrl-RS" sz="1100" baseline="0" dirty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65000"/>
                      <a:lumOff val="35000"/>
                    </a:sys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1379081081736895"/>
                  <c:y val="0.2432716381040605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742212731883091"/>
                  <c:y val="-3.71633781071483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8623523369286084"/>
                  <c:y val="-2.7528102654135002E-2"/>
                </c:manualLayout>
              </c:layout>
              <c:tx>
                <c:rich>
                  <a:bodyPr/>
                  <a:lstStyle/>
                  <a:p>
                    <a:fld id="{78487096-D94B-4228-9B3F-5188B5AD946C}" type="CATEGORYNAME">
                      <a:rPr lang="ru-RU" sz="1400"/>
                      <a:pPr/>
                      <a:t>[Ime kategorije]</a:t>
                    </a:fld>
                    <a:r>
                      <a:rPr lang="ru-RU" baseline="0" dirty="0"/>
                      <a:t>
</a:t>
                    </a:r>
                    <a:fld id="{19CEF7D3-C599-4EF9-87BF-FD86081C2211}" type="PERCENTAGE">
                      <a:rPr lang="ru-RU" sz="1600" baseline="0"/>
                      <a:pPr/>
                      <a:t>[Procenat]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vert="horz"/>
              <a:lstStyle/>
              <a:p>
                <a:pPr>
                  <a:defRPr sz="1100"/>
                </a:pPr>
                <a:endParaRPr lang="sr-Latn-R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243030000</c:v>
                </c:pt>
                <c:pt idx="1">
                  <c:v>200562084</c:v>
                </c:pt>
                <c:pt idx="2">
                  <c:v>8905000</c:v>
                </c:pt>
                <c:pt idx="3">
                  <c:v>0</c:v>
                </c:pt>
                <c:pt idx="4">
                  <c:v>0</c:v>
                </c:pt>
                <c:pt idx="5">
                  <c:v>45000000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945415721339917"/>
          <c:y val="0.30864684267407749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0.10888546481766821"/>
                  <c:y val="-8.47058823529411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08885464817668E-2"/>
                  <c:y val="5.25307395399104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1905495634309188E-2"/>
                  <c:y val="2.8235294117647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0123266563944529E-2"/>
                  <c:y val="-7.215686274509804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925526450950178E-2"/>
                  <c:y val="-6.90196078431372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7796771936635816E-2"/>
                  <c:y val="-0.1568627450980392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979969183359017E-2"/>
                  <c:y val="-0.119215686274509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376476630713919"/>
                  <c:y val="-0.1098039215686274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9187-400C-AE0C-D299E08B2F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120099435</c:v>
                </c:pt>
                <c:pt idx="1">
                  <c:v>119537497</c:v>
                </c:pt>
                <c:pt idx="2">
                  <c:v>14070000</c:v>
                </c:pt>
                <c:pt idx="3">
                  <c:v>58167000</c:v>
                </c:pt>
                <c:pt idx="4">
                  <c:v>27548000</c:v>
                </c:pt>
                <c:pt idx="5">
                  <c:v>35765182</c:v>
                </c:pt>
                <c:pt idx="6">
                  <c:v>109310000</c:v>
                </c:pt>
                <c:pt idx="7">
                  <c:v>13000000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-0.10172570390554042"/>
                  <c:y val="-0.198412698412698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16530426884657E-2"/>
                  <c:y val="-0.2584756072157646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826521344232386E-2"/>
                  <c:y val="-0.264550264550264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4523160762942781"/>
                  <c:y val="-0.16931216931216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2661217075386678E-3"/>
                  <c:y val="-5.291005291005290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2161671207992734"/>
                  <c:y val="-0.108465608465608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6530426884650318"/>
                  <c:y val="-4.761904761904761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4350590372388725"/>
                  <c:y val="5.20612006832479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6312443233424159E-2"/>
                  <c:y val="0.1137566137566137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6.5395095367847406E-2"/>
                  <c:y val="0.2116402116402116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0535876475930972"/>
                  <c:y val="0.198012123484564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24341507720254321"/>
                  <c:y val="0.1481481481481482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0.39782016348773841"/>
                  <c:y val="5.291005291005290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0.41784133250373678"/>
                  <c:y val="-8.20105820105821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0.10940962276622639"/>
                  <c:y val="-2.48388407516006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0.24341507720254316"/>
                  <c:y val="-5.291026121734785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0.33424174158066755"/>
                  <c:y val="-0.2010582010582010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5984-4F2A-A42B-3DE2BD54C65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'Programi (4)'!$D$5:$D$21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'Programi (4)'!$E$5:$E$21</c:f>
              <c:numCache>
                <c:formatCode>#,##0.00</c:formatCode>
                <c:ptCount val="17"/>
                <c:pt idx="0">
                  <c:v>700000</c:v>
                </c:pt>
                <c:pt idx="1">
                  <c:v>54150000</c:v>
                </c:pt>
                <c:pt idx="2">
                  <c:v>100000</c:v>
                </c:pt>
                <c:pt idx="3">
                  <c:v>3389982</c:v>
                </c:pt>
                <c:pt idx="4">
                  <c:v>11800000</c:v>
                </c:pt>
                <c:pt idx="5">
                  <c:v>8823000</c:v>
                </c:pt>
                <c:pt idx="6">
                  <c:v>31420337</c:v>
                </c:pt>
                <c:pt idx="7">
                  <c:v>35275225</c:v>
                </c:pt>
                <c:pt idx="8">
                  <c:v>52457000</c:v>
                </c:pt>
                <c:pt idx="9">
                  <c:v>0</c:v>
                </c:pt>
                <c:pt idx="10">
                  <c:v>38295000</c:v>
                </c:pt>
                <c:pt idx="11">
                  <c:v>2420000</c:v>
                </c:pt>
                <c:pt idx="12">
                  <c:v>24950560</c:v>
                </c:pt>
                <c:pt idx="13">
                  <c:v>51156200</c:v>
                </c:pt>
                <c:pt idx="14">
                  <c:v>132141648</c:v>
                </c:pt>
                <c:pt idx="15">
                  <c:v>45918132</c:v>
                </c:pt>
                <c:pt idx="16">
                  <c:v>4500000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r-Cyrl-RS" sz="1600" dirty="0"/>
            <a:t>Општинска </a:t>
          </a:r>
          <a:r>
            <a:rPr lang="sr-Cyrl-RS" sz="1600" dirty="0" smtClean="0"/>
            <a:t>управа</a:t>
          </a:r>
        </a:p>
        <a:p>
          <a:r>
            <a:rPr lang="sr-Cyrl-RS" sz="1600" dirty="0" smtClean="0"/>
            <a:t>Општинско веће</a:t>
          </a:r>
          <a:endParaRPr lang="sr-Cyrl-RS" sz="1600" dirty="0"/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 smtClean="0"/>
            <a:t>Општински правобранилац</a:t>
          </a:r>
          <a:endParaRPr lang="sr-Cyrl-RS" sz="1600" dirty="0"/>
        </a:p>
        <a:p>
          <a:r>
            <a:rPr lang="sr-Cyrl-RS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rgbClr val="FF0000"/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rgbClr val="FF0000"/>
              </a:solidFill>
            </a:rPr>
            <a:t>Месне заједнице</a:t>
          </a:r>
        </a:p>
        <a:p>
          <a:r>
            <a:rPr lang="sr-Cyrl-RS" sz="1100" dirty="0">
              <a:solidFill>
                <a:srgbClr val="FF0000"/>
              </a:solidFill>
            </a:rPr>
            <a:t>Установе </a:t>
          </a:r>
          <a:r>
            <a:rPr lang="sr-Cyrl-RS" sz="1100" dirty="0" smtClean="0">
              <a:solidFill>
                <a:srgbClr val="FF0000"/>
              </a:solidFill>
            </a:rPr>
            <a:t>културе</a:t>
          </a:r>
          <a:endParaRPr lang="sr-Cyrl-RS" sz="1100" dirty="0">
            <a:solidFill>
              <a:srgbClr val="FF0000"/>
            </a:solidFill>
          </a:endParaRPr>
        </a:p>
        <a:p>
          <a:r>
            <a:rPr lang="sr-Cyrl-RS" sz="1100" dirty="0">
              <a:solidFill>
                <a:srgbClr val="FF0000"/>
              </a:solidFill>
            </a:rPr>
            <a:t>Туристичка 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chemeClr val="accent6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Дом </a:t>
          </a:r>
          <a:r>
            <a:rPr lang="sr-Cyrl-RS" sz="1200" dirty="0" smtClean="0"/>
            <a:t>здравља</a:t>
          </a:r>
        </a:p>
        <a:p>
          <a:r>
            <a:rPr lang="sr-Cyrl-RS" sz="1200" dirty="0" err="1" smtClean="0"/>
            <a:t>Центр</a:t>
          </a:r>
          <a:r>
            <a:rPr lang="sr-Cyrl-RS" sz="1200" dirty="0" smtClean="0"/>
            <a:t> за </a:t>
          </a:r>
          <a:r>
            <a:rPr lang="sr-Cyrl-RS" sz="1200" dirty="0" err="1" smtClean="0"/>
            <a:t>социјлни</a:t>
          </a:r>
          <a:r>
            <a:rPr lang="sr-Cyrl-RS" sz="1200" dirty="0" smtClean="0"/>
            <a:t> рад</a:t>
          </a:r>
        </a:p>
        <a:p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0BA875C2-04B8-4345-B5D2-79B4DC7AD923}">
      <dgm:prSet phldrT="[Text]"/>
      <dgm:spPr/>
      <dgm:t>
        <a:bodyPr/>
        <a:lstStyle/>
        <a:p>
          <a:endParaRPr lang="en-US" dirty="0"/>
        </a:p>
      </dgm:t>
    </dgm:pt>
    <dgm:pt modelId="{F3C669C6-7CB8-4F46-99EF-ADF78375D3B8}" type="parTrans" cxnId="{EE983BC2-82C1-41F2-BFB2-473FC55548D4}">
      <dgm:prSet/>
      <dgm:spPr/>
      <dgm:t>
        <a:bodyPr/>
        <a:lstStyle/>
        <a:p>
          <a:endParaRPr lang="en-US"/>
        </a:p>
      </dgm:t>
    </dgm:pt>
    <dgm:pt modelId="{1DFA086E-1B02-4F28-AE07-9AF182BFFFC8}" type="sibTrans" cxnId="{EE983BC2-82C1-41F2-BFB2-473FC55548D4}">
      <dgm:prSet/>
      <dgm:spPr/>
      <dgm:t>
        <a:bodyPr/>
        <a:lstStyle/>
        <a:p>
          <a:endParaRPr lang="en-US"/>
        </a:p>
      </dgm:t>
    </dgm:pt>
    <dgm:pt modelId="{34191BC6-2A89-4E56-AA07-440750D96478}">
      <dgm:prSet phldrT="[Text]"/>
      <dgm:spPr/>
      <dgm:t>
        <a:bodyPr/>
        <a:lstStyle/>
        <a:p>
          <a:endParaRPr lang="sr-Latn-RS" dirty="0"/>
        </a:p>
      </dgm:t>
    </dgm:pt>
    <dgm:pt modelId="{A928C0C7-320B-4A41-AFA4-9D19987B3722}" type="parTrans" cxnId="{309BBF11-2C32-4C12-984F-CC74B1B95409}">
      <dgm:prSet/>
      <dgm:spPr/>
      <dgm:t>
        <a:bodyPr/>
        <a:lstStyle/>
        <a:p>
          <a:endParaRPr lang="sr-Cyrl-RS"/>
        </a:p>
      </dgm:t>
    </dgm:pt>
    <dgm:pt modelId="{A102132E-FEF7-4B8E-B44B-253B40F60A74}" type="sibTrans" cxnId="{309BBF11-2C32-4C12-984F-CC74B1B95409}">
      <dgm:prSet/>
      <dgm:spPr/>
      <dgm:t>
        <a:bodyPr/>
        <a:lstStyle/>
        <a:p>
          <a:endParaRPr lang="sr-Cyrl-R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26059" custScaleY="134945" custLinFactNeighborX="-57205" custLinFactNeighborY="-2425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Y="18644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 custScaleX="396852" custScaleY="41412" custLinFactNeighborX="-12356" custLinFactNeighborY="3039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EE983BC2-82C1-41F2-BFB2-473FC55548D4}" srcId="{2915701C-9177-4F63-BC4A-2A3F58667EEF}" destId="{0BA875C2-04B8-4345-B5D2-79B4DC7AD923}" srcOrd="3" destOrd="0" parTransId="{F3C669C6-7CB8-4F46-99EF-ADF78375D3B8}" sibTransId="{1DFA086E-1B02-4F28-AE07-9AF182BFFFC8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309BBF11-2C32-4C12-984F-CC74B1B95409}" srcId="{2915701C-9177-4F63-BC4A-2A3F58667EEF}" destId="{34191BC6-2A89-4E56-AA07-440750D96478}" srcOrd="2" destOrd="0" parTransId="{A928C0C7-320B-4A41-AFA4-9D19987B3722}" sibTransId="{A102132E-FEF7-4B8E-B44B-253B40F60A74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</a:t>
          </a:r>
          <a:r>
            <a:rPr lang="sr-Cyrl-RS" sz="1400" dirty="0" err="1" smtClean="0"/>
            <a:t>Минстарства</a:t>
          </a:r>
          <a:r>
            <a:rPr lang="sr-Cyrl-RS" sz="1400" dirty="0" smtClean="0"/>
            <a:t> </a:t>
          </a:r>
          <a:r>
            <a:rPr lang="sr-Cyrl-RS" sz="1400" dirty="0"/>
            <a:t>финансија за припрему одлуке о буџету за </a:t>
          </a:r>
          <a:r>
            <a:rPr lang="sr-Cyrl-RS" sz="1400" dirty="0" smtClean="0"/>
            <a:t>20</a:t>
          </a:r>
          <a:r>
            <a:rPr lang="en-US" sz="1400" dirty="0" smtClean="0"/>
            <a:t>2</a:t>
          </a:r>
          <a:r>
            <a:rPr lang="sr-Cyrl-RS" sz="1400" dirty="0" smtClean="0"/>
            <a:t>4.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Укупан буџет општине </a:t>
          </a:r>
          <a:r>
            <a:rPr lang="sr-Cyrl-RS" sz="1200" dirty="0" smtClean="0">
              <a:solidFill>
                <a:schemeClr val="tx1"/>
              </a:solidFill>
            </a:rPr>
            <a:t>497.497.084,00</a:t>
          </a:r>
          <a:endParaRPr lang="en-US" sz="1200" dirty="0">
            <a:solidFill>
              <a:schemeClr val="tx1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 sz="1200"/>
        </a:p>
      </dgm:t>
    </dgm:pt>
    <dgm:pt modelId="{097825AB-8F2B-4EF3-ABE1-7DCEF8027B99}" type="sibTrans" cxnId="{B1A00774-0D3C-406F-9413-9997B0306F44}">
      <dgm:prSet custT="1"/>
      <dgm:spPr/>
      <dgm:t>
        <a:bodyPr/>
        <a:lstStyle/>
        <a:p>
          <a:endParaRPr lang="en-US" sz="1200"/>
        </a:p>
      </dgm:t>
    </dgm:pt>
    <dgm:pt modelId="{1F884CF4-1E4C-423F-AE7B-0BAC3D97360D}">
      <dgm:prSet custT="1"/>
      <dgm:spPr>
        <a:solidFill>
          <a:schemeClr val="accent1"/>
        </a:solidFill>
      </dgm:spPr>
      <dgm:t>
        <a:bodyPr/>
        <a:lstStyle/>
        <a:p>
          <a:r>
            <a:rPr lang="sr-Cyrl-RS" sz="1200" dirty="0"/>
            <a:t>Средства из буџета </a:t>
          </a:r>
          <a:r>
            <a:rPr lang="sr-Cyrl-RS" sz="1200" dirty="0" smtClean="0"/>
            <a:t>општине</a:t>
          </a:r>
        </a:p>
        <a:p>
          <a:r>
            <a:rPr lang="sr-Cyrl-RS" sz="1200" dirty="0" smtClean="0">
              <a:solidFill>
                <a:schemeClr val="tx1"/>
              </a:solidFill>
            </a:rPr>
            <a:t>448.477.084,</a:t>
          </a:r>
          <a:r>
            <a:rPr lang="en-US" sz="1200" dirty="0" smtClean="0">
              <a:solidFill>
                <a:schemeClr val="tx1"/>
              </a:solidFill>
            </a:rPr>
            <a:t>00</a:t>
          </a:r>
          <a:endParaRPr lang="en-US" sz="1200" dirty="0">
            <a:solidFill>
              <a:schemeClr val="tx1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 sz="1200"/>
        </a:p>
      </dgm:t>
    </dgm:pt>
    <dgm:pt modelId="{1B723845-E0D1-4671-AE0F-32E0821595D7}" type="sibTrans" cxnId="{70C4B168-53EF-4508-8C4E-A3F87A5F97DE}">
      <dgm:prSet custT="1"/>
      <dgm:spPr/>
      <dgm:t>
        <a:bodyPr/>
        <a:lstStyle/>
        <a:p>
          <a:endParaRPr lang="en-US" sz="1200"/>
        </a:p>
      </dgm:t>
    </dgm:pt>
    <dgm:pt modelId="{258C614E-C25D-47E8-BC69-ECC42BFEC5CC}">
      <dgm:prSet custT="1"/>
      <dgm:spPr>
        <a:solidFill>
          <a:schemeClr val="accent1"/>
        </a:solidFill>
      </dgm:spPr>
      <dgm:t>
        <a:bodyPr/>
        <a:lstStyle/>
        <a:p>
          <a:r>
            <a:rPr lang="sr-Cyrl-RS" sz="1200" dirty="0"/>
            <a:t>Пренета средства из ранијих </a:t>
          </a:r>
          <a:r>
            <a:rPr lang="sr-Cyrl-RS" sz="1200" dirty="0" smtClean="0"/>
            <a:t>година</a:t>
          </a:r>
        </a:p>
        <a:p>
          <a:r>
            <a:rPr lang="sr-Cyrl-RS" sz="1200" dirty="0" smtClean="0">
              <a:solidFill>
                <a:schemeClr val="tx1"/>
              </a:solidFill>
            </a:rPr>
            <a:t>45</a:t>
          </a:r>
          <a:r>
            <a:rPr lang="en-US" sz="1200" dirty="0" smtClean="0">
              <a:solidFill>
                <a:schemeClr val="tx1"/>
              </a:solidFill>
            </a:rPr>
            <a:t>.</a:t>
          </a:r>
          <a:r>
            <a:rPr lang="sr-Cyrl-RS" sz="1200" dirty="0" smtClean="0">
              <a:solidFill>
                <a:schemeClr val="tx1"/>
              </a:solidFill>
            </a:rPr>
            <a:t>0</a:t>
          </a:r>
          <a:r>
            <a:rPr lang="en-US" sz="1200" dirty="0" smtClean="0">
              <a:solidFill>
                <a:schemeClr val="tx1"/>
              </a:solidFill>
            </a:rPr>
            <a:t>00.000,00</a:t>
          </a:r>
          <a:endParaRPr lang="en-US" sz="1200" dirty="0">
            <a:solidFill>
              <a:schemeClr val="tx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 sz="1200"/>
        </a:p>
      </dgm:t>
    </dgm:pt>
    <dgm:pt modelId="{44AA7FFE-EC5D-4B4A-A884-0D1E57526835}" type="sibTrans" cxnId="{9FE065B6-BAF0-45E0-96C4-FBC1763BA102}">
      <dgm:prSet custT="1"/>
      <dgm:spPr/>
      <dgm:t>
        <a:bodyPr/>
        <a:lstStyle/>
        <a:p>
          <a:endParaRPr lang="en-US" sz="1200"/>
        </a:p>
      </dgm:t>
    </dgm:pt>
    <dgm:pt modelId="{1BFF2E57-C3C3-41C5-AD27-AD5B38758512}">
      <dgm:prSet phldrT="[Text]" custT="1"/>
      <dgm:spPr>
        <a:solidFill>
          <a:schemeClr val="accent1"/>
        </a:solidFill>
      </dgm:spPr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Средства из осталих извора </a:t>
          </a:r>
          <a:r>
            <a:rPr lang="en-US" sz="1200" dirty="0" smtClean="0">
              <a:solidFill>
                <a:schemeClr val="bg1"/>
              </a:solidFill>
            </a:rPr>
            <a:t> </a:t>
          </a:r>
          <a:r>
            <a:rPr lang="sr-Cyrl-RS" sz="1200" dirty="0" smtClean="0">
              <a:solidFill>
                <a:schemeClr val="bg1"/>
              </a:solidFill>
            </a:rPr>
            <a:t>4</a:t>
          </a:r>
        </a:p>
        <a:p>
          <a:r>
            <a:rPr lang="sr-Cyrl-RS" sz="1200" dirty="0" smtClean="0">
              <a:solidFill>
                <a:schemeClr val="tx1"/>
              </a:solidFill>
            </a:rPr>
            <a:t>4.020.000,00</a:t>
          </a:r>
          <a:endParaRPr lang="en-US" sz="1200" dirty="0">
            <a:solidFill>
              <a:schemeClr val="tx1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 sz="1200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 sz="1200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 custScaleX="1531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 custScaleX="57120" custScaleY="57515" custLinFactX="1839" custLinFactNeighborX="100000" custLinFactNeighborY="-4659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 custScaleX="140690" custLinFactX="2730" custLinFactNeighborX="100000" custLinFactNeighborY="68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 custScaleX="31245" custScaleY="55698" custLinFactNeighborX="99302" custLinFactNeighborY="-5567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55510" custScaleY="84618" custLinFactX="173711" custLinFactNeighborX="200000" custLinFactNeighborY="-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ScaleX="52953" custScaleY="50067" custLinFactX="-24847" custLinFactNeighborX="-100000" custLinFactNeighborY="1870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35853" custScaleY="96476" custLinFactX="-180615" custLinFactNeighborX="-200000" custLinFactNeighborY="8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rgbClr val="FF0000"/>
          </a:solidFill>
        </a:ln>
      </dgm:spPr>
      <dgm:t>
        <a:bodyPr/>
        <a:lstStyle/>
        <a:p>
          <a:pPr algn="just"/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>
            <a:solidFill>
              <a:schemeClr val="tx1"/>
            </a:solidFill>
          </a:endParaRPr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CS" sz="1400" b="1" i="1" dirty="0">
              <a:solidFill>
                <a:schemeClr val="tx1"/>
              </a:solidFill>
            </a:rPr>
            <a:t>Донације</a:t>
          </a:r>
          <a:r>
            <a:rPr lang="sr-Cyrl-CS" sz="1400" b="1" dirty="0">
              <a:solidFill>
                <a:schemeClr val="tx1"/>
              </a:solidFill>
            </a:rPr>
            <a:t> </a:t>
          </a:r>
          <a:r>
            <a:rPr lang="sr-Cyrl-CS" sz="1400" dirty="0">
              <a:solidFill>
                <a:schemeClr val="tx1"/>
              </a:solidFill>
            </a:rPr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solidFill>
                <a:schemeClr val="tx1"/>
              </a:solidFill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solidFill>
                <a:schemeClr val="tx1"/>
              </a:solidFill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solidFill>
                <a:schemeClr val="tx1"/>
              </a:solidFill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није им унапред утврђена намена те се могу у складу са законом користити </a:t>
          </a:r>
          <a:r>
            <a:rPr lang="sr-Cyrl-RS" altLang="en-US" sz="1400" dirty="0">
              <a:latin typeface="Calibri" panose="020F0502020204030204" pitchFamily="34" charset="0"/>
            </a:rPr>
            <a:t>за 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било које сврхе)</a:t>
          </a:r>
          <a:r>
            <a:rPr lang="sr-Latn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 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.</a:t>
          </a:r>
          <a:endParaRPr lang="en-US" sz="1400" dirty="0">
            <a:solidFill>
              <a:schemeClr val="tx1"/>
            </a:solidFill>
          </a:endParaRPr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>
            <a:solidFill>
              <a:schemeClr val="tx1"/>
            </a:solidFill>
          </a:endParaRP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tx1"/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tx1"/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>
              <a:solidFill>
                <a:schemeClr val="tx1"/>
              </a:solidFill>
            </a:rPr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>
            <a:solidFill>
              <a:schemeClr val="tx1"/>
            </a:solidFill>
          </a:endParaRPr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</a:t>
          </a:r>
          <a:r>
            <a:rPr lang="sr-Cyrl-RS" altLang="en-US" sz="1400" dirty="0">
              <a:solidFill>
                <a:schemeClr val="tx1"/>
              </a:solidFill>
            </a:rPr>
            <a:t>Представљају вишак прихода буџета општине који нису потрошени у претходној  буџетској години</a:t>
          </a:r>
          <a:endParaRPr lang="en-US" sz="1400" dirty="0">
            <a:solidFill>
              <a:schemeClr val="tx1"/>
            </a:solidFill>
          </a:endParaRPr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 custT="1"/>
      <dgm:spPr>
        <a:gradFill rotWithShape="0">
          <a:gsLst>
            <a:gs pos="0">
              <a:srgbClr val="FFFF00"/>
            </a:gs>
            <a:gs pos="78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ctr"/>
          <a:r>
            <a:rPr lang="sr-Cyrl-RS" sz="1400" dirty="0"/>
            <a:t>Укупни буџетски приходи и примања  </a:t>
          </a:r>
          <a:r>
            <a:rPr lang="sr-Cyrl-RS" sz="1400" dirty="0" smtClean="0"/>
            <a:t>497.497.084</a:t>
          </a:r>
          <a:r>
            <a:rPr lang="en-US" sz="1400" dirty="0" smtClean="0"/>
            <a:t>,00</a:t>
          </a:r>
          <a:r>
            <a:rPr lang="sr-Cyrl-RS" sz="1400" dirty="0" smtClean="0"/>
            <a:t> </a:t>
          </a:r>
          <a:r>
            <a:rPr lang="sr-Cyrl-RS" sz="1400" dirty="0" smtClean="0"/>
            <a:t>динара</a:t>
          </a:r>
          <a:endParaRPr lang="en-US" sz="1400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 sz="1400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 sz="1400"/>
        </a:p>
      </dgm:t>
    </dgm:pt>
    <dgm:pt modelId="{DB1A1606-130D-4B45-9553-0A0B804495DF}">
      <dgm:prSet phldrT="[Text]" custT="1"/>
      <dgm:spPr>
        <a:gradFill rotWithShape="0">
          <a:gsLst>
            <a:gs pos="0">
              <a:schemeClr val="accent1"/>
            </a:gs>
            <a:gs pos="78000">
              <a:schemeClr val="accent4">
                <a:shade val="80000"/>
                <a:alpha val="50000"/>
                <a:hueOff val="-21"/>
                <a:satOff val="-148"/>
                <a:lumOff val="821"/>
                <a:alphaOff val="500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ctr"/>
          <a:r>
            <a:rPr lang="sr-Cyrl-RS" sz="1400" dirty="0"/>
            <a:t>Приходи од  пореза  </a:t>
          </a:r>
          <a:r>
            <a:rPr lang="sr-Cyrl-RS" sz="1400" dirty="0" smtClean="0"/>
            <a:t>243.030.000,00динара</a:t>
          </a:r>
          <a:endParaRPr lang="en-US" sz="1400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 sz="1400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 sz="1400"/>
        </a:p>
      </dgm:t>
    </dgm:pt>
    <dgm:pt modelId="{AEA7499A-114B-4146-9776-CDD8ACEC6B39}">
      <dgm:prSet phldrT="[Text]" custT="1"/>
      <dgm:spPr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78000">
              <a:schemeClr val="accent4">
                <a:shade val="80000"/>
                <a:alpha val="50000"/>
                <a:hueOff val="-42"/>
                <a:satOff val="-295"/>
                <a:lumOff val="1643"/>
                <a:alphaOff val="1000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ctr"/>
          <a:r>
            <a:rPr lang="sr-Cyrl-RS" sz="1400" dirty="0"/>
            <a:t>Трансфери </a:t>
          </a:r>
          <a:r>
            <a:rPr lang="sr-Cyrl-RS" sz="1400" dirty="0" smtClean="0"/>
            <a:t>200.562.084</a:t>
          </a:r>
          <a:r>
            <a:rPr lang="en-US" sz="1400" dirty="0" smtClean="0"/>
            <a:t>,00</a:t>
          </a:r>
          <a:r>
            <a:rPr lang="sr-Cyrl-RS" sz="1400" dirty="0" smtClean="0"/>
            <a:t>динара</a:t>
          </a:r>
          <a:endParaRPr lang="en-US" sz="1400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 sz="1400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 sz="1400"/>
        </a:p>
      </dgm:t>
    </dgm:pt>
    <dgm:pt modelId="{BF71EFAE-EC9F-46E9-BD2A-1686637595DA}">
      <dgm:prSet phldrT="[Text]" custT="1"/>
      <dgm:spPr>
        <a:gradFill rotWithShape="0">
          <a:gsLst>
            <a:gs pos="0">
              <a:schemeClr val="accent1"/>
            </a:gs>
            <a:gs pos="78000">
              <a:schemeClr val="accent4">
                <a:shade val="80000"/>
                <a:alpha val="50000"/>
                <a:hueOff val="-63"/>
                <a:satOff val="-443"/>
                <a:lumOff val="2464"/>
                <a:alphaOff val="1500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ctr"/>
          <a:r>
            <a:rPr lang="sr-Cyrl-RS" sz="1400" dirty="0"/>
            <a:t>Други приходи  </a:t>
          </a:r>
          <a:r>
            <a:rPr lang="sr-Cyrl-RS" sz="1400" dirty="0" smtClean="0"/>
            <a:t>8.905.000</a:t>
          </a:r>
          <a:r>
            <a:rPr lang="en-US" sz="1400" dirty="0" smtClean="0"/>
            <a:t>,00</a:t>
          </a:r>
          <a:r>
            <a:rPr lang="sr-Cyrl-RS" sz="1400" dirty="0" smtClean="0"/>
            <a:t> </a:t>
          </a:r>
          <a:r>
            <a:rPr lang="sr-Cyrl-RS" sz="1400" dirty="0" smtClean="0"/>
            <a:t>динара</a:t>
          </a:r>
          <a:endParaRPr lang="en-US" sz="1400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 sz="1400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 sz="1400"/>
        </a:p>
      </dgm:t>
    </dgm:pt>
    <dgm:pt modelId="{40EF3D92-C4CB-4CBC-8AED-087234C53764}">
      <dgm:prSet phldrT="[Text]" custT="1"/>
      <dgm:spPr>
        <a:gradFill rotWithShape="0">
          <a:gsLst>
            <a:gs pos="0">
              <a:schemeClr val="accent1"/>
            </a:gs>
            <a:gs pos="78000">
              <a:schemeClr val="accent4">
                <a:shade val="80000"/>
                <a:alpha val="50000"/>
                <a:hueOff val="-84"/>
                <a:satOff val="-591"/>
                <a:lumOff val="3286"/>
                <a:alphaOff val="2000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ctr"/>
          <a:r>
            <a:rPr lang="sr-Cyrl-RS" sz="1400" dirty="0"/>
            <a:t>Примања од продаје нефинансијске имовине  </a:t>
          </a:r>
          <a:r>
            <a:rPr lang="en-US" sz="1400" dirty="0" smtClean="0"/>
            <a:t>0</a:t>
          </a:r>
          <a:r>
            <a:rPr lang="sr-Cyrl-RS" sz="1400" dirty="0" smtClean="0"/>
            <a:t>,00 </a:t>
          </a:r>
          <a:r>
            <a:rPr lang="sr-Cyrl-RS" sz="1400" dirty="0"/>
            <a:t>динара</a:t>
          </a:r>
          <a:endParaRPr lang="en-US" sz="1400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 sz="1400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 sz="1400"/>
        </a:p>
      </dgm:t>
    </dgm:pt>
    <dgm:pt modelId="{920F0D4F-6C4C-4BE8-9363-F48FBF034871}">
      <dgm:prSet phldrT="[Text]" custT="1"/>
      <dgm:spPr>
        <a:gradFill rotWithShape="0">
          <a:gsLst>
            <a:gs pos="0">
              <a:schemeClr val="accent1"/>
            </a:gs>
            <a:gs pos="78000">
              <a:schemeClr val="accent4">
                <a:shade val="80000"/>
                <a:alpha val="50000"/>
                <a:hueOff val="-105"/>
                <a:satOff val="-738"/>
                <a:lumOff val="4107"/>
                <a:alphaOff val="2500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ctr"/>
          <a:r>
            <a:rPr lang="sr-Cyrl-RS" sz="1400" dirty="0"/>
            <a:t>Примања од продаје финансијске имовине </a:t>
          </a:r>
          <a:r>
            <a:rPr lang="sr-Cyrl-RS" sz="1400" dirty="0" smtClean="0"/>
            <a:t>0,00</a:t>
          </a:r>
          <a:r>
            <a:rPr lang="sr-Cyrl-RS" sz="1400" dirty="0" smtClean="0">
              <a:solidFill>
                <a:srgbClr val="FF0000"/>
              </a:solidFill>
            </a:rPr>
            <a:t> </a:t>
          </a:r>
          <a:r>
            <a:rPr lang="sr-Cyrl-RS" sz="1400" dirty="0"/>
            <a:t>динара</a:t>
          </a:r>
          <a:endParaRPr lang="en-US" sz="1400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 sz="1400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 sz="1400"/>
        </a:p>
      </dgm:t>
    </dgm:pt>
    <dgm:pt modelId="{15426A40-9AD2-4153-8230-E20BC4B11534}">
      <dgm:prSet phldrT="[Text]" custT="1"/>
      <dgm:spPr>
        <a:gradFill rotWithShape="0">
          <a:gsLst>
            <a:gs pos="0">
              <a:schemeClr val="accent1"/>
            </a:gs>
            <a:gs pos="78000">
              <a:schemeClr val="accent4">
                <a:shade val="80000"/>
                <a:alpha val="50000"/>
                <a:hueOff val="-126"/>
                <a:satOff val="-886"/>
                <a:lumOff val="4929"/>
                <a:alphaOff val="30000"/>
                <a:shade val="94000"/>
                <a:lumMod val="94000"/>
              </a:schemeClr>
            </a:gs>
          </a:gsLst>
        </a:gradFill>
      </dgm:spPr>
      <dgm:t>
        <a:bodyPr/>
        <a:lstStyle/>
        <a:p>
          <a:pPr algn="ctr"/>
          <a:r>
            <a:rPr lang="sr-Cyrl-RS" sz="1400" dirty="0"/>
            <a:t>Пренета средства из ранијих </a:t>
          </a:r>
          <a:r>
            <a:rPr lang="sr-Cyrl-RS" sz="1400" dirty="0" smtClean="0"/>
            <a:t>45</a:t>
          </a:r>
          <a:r>
            <a:rPr lang="en-US" sz="1400" dirty="0" smtClean="0"/>
            <a:t>.</a:t>
          </a:r>
          <a:r>
            <a:rPr lang="sr-Cyrl-RS" sz="1400" dirty="0" smtClean="0"/>
            <a:t>0</a:t>
          </a:r>
          <a:r>
            <a:rPr lang="en-US" sz="1400" dirty="0" smtClean="0"/>
            <a:t>00.000,00</a:t>
          </a:r>
          <a:r>
            <a:rPr lang="sr-Cyrl-RS" sz="1400" dirty="0" smtClean="0"/>
            <a:t>динара</a:t>
          </a:r>
          <a:endParaRPr lang="en-US" sz="14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 sz="1400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 sz="1400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 custLinFactNeighborX="-1471" custLinFactNeighborY="165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 custScaleX="140623" custRadScaleRad="100313" custRadScaleInc="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 custScaleX="136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ScaleX="140981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 custScaleX="129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chemeClr val="accent3"/>
        </a:solidFill>
      </dgm:spPr>
      <dgm:t>
        <a:bodyPr/>
        <a:lstStyle/>
        <a:p>
          <a:r>
            <a:rPr lang="sr-Cyrl-RS" sz="1400" b="1" dirty="0">
              <a:solidFill>
                <a:schemeClr val="tx1"/>
              </a:solidFill>
            </a:rPr>
            <a:t>Расходи за запослене </a:t>
          </a:r>
          <a:r>
            <a:rPr lang="sr-Cyrl-RS" sz="1400" dirty="0">
              <a:solidFill>
                <a:schemeClr val="tx1"/>
              </a:solidFill>
            </a:rPr>
            <a:t>представљају све трошкове за запослене, како у управи тако и код буџетских корисника</a:t>
          </a:r>
          <a:endParaRPr lang="en-US" sz="1400" dirty="0">
            <a:solidFill>
              <a:schemeClr val="tx1"/>
            </a:solidFill>
          </a:endParaRPr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1"/>
              </a:solidFill>
            </a:rPr>
            <a:t>Коришћење роба и услуга </a:t>
          </a:r>
          <a:r>
            <a:rPr lang="sr-Cyrl-RS" sz="1400" dirty="0">
              <a:solidFill>
                <a:schemeClr val="tx1"/>
              </a:solidFill>
            </a:rPr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>
            <a:solidFill>
              <a:schemeClr val="tx1"/>
            </a:solidFill>
          </a:endParaRPr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1"/>
              </a:solidFill>
            </a:rPr>
            <a:t>Дотације и трансфери </a:t>
          </a:r>
          <a:r>
            <a:rPr lang="sr-Cyrl-RS" sz="1400" dirty="0">
              <a:solidFill>
                <a:schemeClr val="tx1"/>
              </a:solidFill>
            </a:rPr>
            <a:t>су трошкови које локална самоуправа </a:t>
          </a:r>
          <a:r>
            <a:rPr lang="ru-RU" sz="1400" dirty="0">
              <a:solidFill>
                <a:schemeClr val="tx1"/>
              </a:solidFill>
            </a:rPr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>
              <a:solidFill>
                <a:schemeClr val="tx1"/>
              </a:solidFill>
            </a:rPr>
            <a:t> као што су школе, центар за социјални рад, дом здравља.</a:t>
          </a:r>
          <a:r>
            <a:rPr lang="en-US" sz="1400" dirty="0">
              <a:solidFill>
                <a:schemeClr val="tx1"/>
              </a:solidFill>
            </a:rPr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1"/>
              </a:solidFill>
            </a:rPr>
            <a:t>Остали расходи </a:t>
          </a:r>
          <a:r>
            <a:rPr lang="sr-Cyrl-RS" sz="1400" dirty="0">
              <a:solidFill>
                <a:schemeClr val="tx1"/>
              </a:solidFill>
            </a:rPr>
            <a:t>обухватају дотације невладиним организацијама, порезе, таксе, новчане казне</a:t>
          </a:r>
          <a:r>
            <a:rPr lang="sr-Cyrl-RS" sz="1400" dirty="0"/>
            <a:t>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>
              <a:solidFill>
                <a:schemeClr val="tx1"/>
              </a:solidFill>
            </a:rPr>
            <a:t>Субвенције</a:t>
          </a:r>
          <a:r>
            <a:rPr lang="ru-RU" sz="1400" dirty="0">
              <a:solidFill>
                <a:schemeClr val="tx1"/>
              </a:solidFill>
            </a:rPr>
            <a:t> сe одобравају за функционисање међумесног превоза и  пољопривредним произвођачима</a:t>
          </a:r>
          <a:r>
            <a:rPr lang="ru-RU" sz="1400" dirty="0"/>
            <a:t>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1"/>
              </a:solidFill>
            </a:rPr>
            <a:t>Социјална заштита </a:t>
          </a:r>
          <a:r>
            <a:rPr lang="sr-Cyrl-RS" sz="1400" dirty="0">
              <a:solidFill>
                <a:schemeClr val="tx1"/>
              </a:solidFill>
            </a:rPr>
            <a:t>обухвата све трошкове исплате социјалне помоћи за различите категорије грађана.</a:t>
          </a:r>
          <a:endParaRPr lang="en-US" sz="1400" dirty="0">
            <a:solidFill>
              <a:schemeClr val="tx1"/>
            </a:solidFill>
          </a:endParaRPr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>
              <a:solidFill>
                <a:schemeClr val="tx1"/>
              </a:solidFill>
            </a:rPr>
            <a:t>Буџетска резерва </a:t>
          </a:r>
          <a:r>
            <a:rPr lang="sr-Cyrl-RS" dirty="0">
              <a:solidFill>
                <a:schemeClr val="tx1"/>
              </a:solidFill>
            </a:rPr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>
            <a:solidFill>
              <a:schemeClr val="tx1"/>
            </a:solidFill>
          </a:endParaRPr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>
              <a:solidFill>
                <a:schemeClr val="tx1"/>
              </a:solidFill>
            </a:rPr>
            <a:t>Капитални издаци </a:t>
          </a:r>
          <a:r>
            <a:rPr lang="sr-Cyrl-RS" dirty="0">
              <a:solidFill>
                <a:schemeClr val="tx1"/>
              </a:solidFill>
            </a:rPr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>
            <a:solidFill>
              <a:schemeClr val="tx1"/>
            </a:solidFill>
          </a:endParaRPr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645" y="360726"/>
          <a:ext cx="3110079" cy="3110012"/>
        </a:xfrm>
        <a:prstGeom prst="ellipse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</a:t>
          </a:r>
          <a:r>
            <a:rPr lang="sr-Cyrl-RS" sz="1600" kern="1200" dirty="0" smtClean="0"/>
            <a:t>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Општинско веће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Општински правобранилац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25106" y="816177"/>
        <a:ext cx="2199157" cy="2199110"/>
      </dsp:txXfrm>
    </dsp:sp>
    <dsp:sp modelId="{6AE34D3E-FD5D-4402-89AF-BF559D3EC92D}">
      <dsp:nvSpPr>
        <dsp:cNvPr id="0" name=""/>
        <dsp:cNvSpPr/>
      </dsp:nvSpPr>
      <dsp:spPr>
        <a:xfrm>
          <a:off x="3044189" y="219032"/>
          <a:ext cx="345885" cy="345879"/>
        </a:xfrm>
        <a:prstGeom prst="ellipse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25169" y="3239667"/>
          <a:ext cx="250449" cy="250690"/>
        </a:xfrm>
        <a:prstGeom prst="ellips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579852" y="1622897"/>
          <a:ext cx="250449" cy="2506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81399" y="3506344"/>
          <a:ext cx="345885" cy="345879"/>
        </a:xfrm>
        <a:prstGeom prst="ellipse">
          <a:avLst/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296313" y="710602"/>
          <a:ext cx="250449" cy="250690"/>
        </a:xfrm>
        <a:prstGeom prst="ellipse">
          <a:avLst/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06791" y="2144623"/>
          <a:ext cx="250449" cy="2506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0" y="394687"/>
          <a:ext cx="1593879" cy="1705687"/>
        </a:xfrm>
        <a:prstGeom prst="ellipse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rgbClr val="FF0000"/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rgbClr val="FF0000"/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rgbClr val="FF0000"/>
              </a:solidFill>
            </a:rPr>
            <a:t>Установе </a:t>
          </a:r>
          <a:r>
            <a:rPr lang="sr-Cyrl-RS" sz="1100" kern="1200" dirty="0" smtClean="0">
              <a:solidFill>
                <a:srgbClr val="FF0000"/>
              </a:solidFill>
            </a:rPr>
            <a:t>културе</a:t>
          </a:r>
          <a:endParaRPr lang="sr-Cyrl-RS" sz="1100" kern="1200" dirty="0">
            <a:solidFill>
              <a:srgbClr val="FF000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rgbClr val="FF0000"/>
              </a:solidFill>
            </a:rPr>
            <a:t>Туристичка организација </a:t>
          </a:r>
        </a:p>
      </dsp:txBody>
      <dsp:txXfrm>
        <a:off x="233418" y="644479"/>
        <a:ext cx="1127043" cy="1206103"/>
      </dsp:txXfrm>
    </dsp:sp>
    <dsp:sp modelId="{D4397D2C-6DDE-4A42-9855-5F94ADD7F1F8}">
      <dsp:nvSpPr>
        <dsp:cNvPr id="0" name=""/>
        <dsp:cNvSpPr/>
      </dsp:nvSpPr>
      <dsp:spPr>
        <a:xfrm>
          <a:off x="2694255" y="721502"/>
          <a:ext cx="345885" cy="3458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416499" y="2556627"/>
          <a:ext cx="625254" cy="625272"/>
        </a:xfrm>
        <a:prstGeom prst="ellipse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698425" y="-219032"/>
          <a:ext cx="1264391" cy="2356654"/>
        </a:xfrm>
        <a:prstGeom prst="ellipse">
          <a:avLst/>
        </a:prstGeom>
        <a:solidFill>
          <a:schemeClr val="accent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Основне школе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Дом </a:t>
          </a:r>
          <a:r>
            <a:rPr lang="sr-Cyrl-RS" sz="1200" kern="1200" dirty="0" smtClean="0"/>
            <a:t>здравља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err="1" smtClean="0"/>
            <a:t>Центр</a:t>
          </a:r>
          <a:r>
            <a:rPr lang="sr-Cyrl-RS" sz="1200" kern="1200" dirty="0" smtClean="0"/>
            <a:t> за </a:t>
          </a:r>
          <a:r>
            <a:rPr lang="sr-Cyrl-RS" sz="1200" kern="1200" dirty="0" err="1" smtClean="0"/>
            <a:t>социјлни</a:t>
          </a:r>
          <a:r>
            <a:rPr lang="sr-Cyrl-RS" sz="1200" kern="1200" dirty="0" smtClean="0"/>
            <a:t> рад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883591" y="126092"/>
        <a:ext cx="894059" cy="1666406"/>
      </dsp:txXfrm>
    </dsp:sp>
    <dsp:sp modelId="{4ABBCF6F-E7DA-4CE7-A2F5-6DD06BFAA1FA}">
      <dsp:nvSpPr>
        <dsp:cNvPr id="0" name=""/>
        <dsp:cNvSpPr/>
      </dsp:nvSpPr>
      <dsp:spPr>
        <a:xfrm>
          <a:off x="4134481" y="1199993"/>
          <a:ext cx="345885" cy="34587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78775" y="3300705"/>
          <a:ext cx="250449" cy="2506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273647" y="3024981"/>
          <a:ext cx="993911" cy="103815"/>
        </a:xfrm>
        <a:prstGeom prst="ellipse">
          <a:avLst/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</a:t>
          </a:r>
          <a:r>
            <a:rPr lang="sr-Cyrl-RS" sz="1400" kern="1200" dirty="0" err="1" smtClean="0"/>
            <a:t>Минстарства</a:t>
          </a:r>
          <a:r>
            <a:rPr lang="sr-Cyrl-RS" sz="1400" kern="1200" dirty="0" smtClean="0"/>
            <a:t> </a:t>
          </a:r>
          <a:r>
            <a:rPr lang="sr-Cyrl-RS" sz="1400" kern="1200" dirty="0"/>
            <a:t>финансија за припрему одлуке о буџету за </a:t>
          </a:r>
          <a:r>
            <a:rPr lang="sr-Cyrl-RS" sz="1400" kern="1200" dirty="0" smtClean="0"/>
            <a:t>20</a:t>
          </a:r>
          <a:r>
            <a:rPr lang="en-US" sz="1400" kern="1200" dirty="0" smtClean="0"/>
            <a:t>2</a:t>
          </a:r>
          <a:r>
            <a:rPr lang="sr-Cyrl-RS" sz="1400" kern="1200" dirty="0" smtClean="0"/>
            <a:t>4.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1247" y="313250"/>
          <a:ext cx="1724570" cy="1126250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Средства из буџета </a:t>
          </a:r>
          <a:r>
            <a:rPr lang="sr-Cyrl-RS" sz="1200" kern="1200" dirty="0" smtClean="0"/>
            <a:t>општине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chemeClr val="tx1"/>
              </a:solidFill>
            </a:rPr>
            <a:t>448.477.084,</a:t>
          </a:r>
          <a:r>
            <a:rPr lang="en-US" sz="1200" kern="1200" dirty="0" smtClean="0">
              <a:solidFill>
                <a:schemeClr val="tx1"/>
              </a:solidFill>
            </a:rPr>
            <a:t>00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53804" y="478185"/>
        <a:ext cx="1219456" cy="796380"/>
      </dsp:txXfrm>
    </dsp:sp>
    <dsp:sp modelId="{98F3E7AB-6934-48FA-B82F-FBEAF1B2375D}">
      <dsp:nvSpPr>
        <dsp:cNvPr id="0" name=""/>
        <dsp:cNvSpPr/>
      </dsp:nvSpPr>
      <dsp:spPr>
        <a:xfrm>
          <a:off x="1920733" y="658090"/>
          <a:ext cx="373122" cy="375702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970190" y="802062"/>
        <a:ext cx="274208" cy="87758"/>
      </dsp:txXfrm>
    </dsp:sp>
    <dsp:sp modelId="{2F60A798-586E-4E47-B649-25F047F36835}">
      <dsp:nvSpPr>
        <dsp:cNvPr id="0" name=""/>
        <dsp:cNvSpPr/>
      </dsp:nvSpPr>
      <dsp:spPr>
        <a:xfrm>
          <a:off x="2404041" y="390049"/>
          <a:ext cx="1584521" cy="1126250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Пренета средства из ранијих </a:t>
          </a:r>
          <a:r>
            <a:rPr lang="sr-Cyrl-RS" sz="1200" kern="1200" dirty="0" smtClean="0"/>
            <a:t>година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chemeClr val="tx1"/>
              </a:solidFill>
            </a:rPr>
            <a:t>45</a:t>
          </a:r>
          <a:r>
            <a:rPr lang="en-US" sz="1200" kern="1200" dirty="0" smtClean="0">
              <a:solidFill>
                <a:schemeClr val="tx1"/>
              </a:solidFill>
            </a:rPr>
            <a:t>.</a:t>
          </a:r>
          <a:r>
            <a:rPr lang="sr-Cyrl-RS" sz="1200" kern="1200" dirty="0" smtClean="0">
              <a:solidFill>
                <a:schemeClr val="tx1"/>
              </a:solidFill>
            </a:rPr>
            <a:t>0</a:t>
          </a:r>
          <a:r>
            <a:rPr lang="en-US" sz="1200" kern="1200" dirty="0" smtClean="0">
              <a:solidFill>
                <a:schemeClr val="tx1"/>
              </a:solidFill>
            </a:rPr>
            <a:t>00.000,00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636089" y="554984"/>
        <a:ext cx="1120425" cy="796380"/>
      </dsp:txXfrm>
    </dsp:sp>
    <dsp:sp modelId="{41F09F99-3DCC-47E4-9188-F7D103A1F6E3}">
      <dsp:nvSpPr>
        <dsp:cNvPr id="0" name=""/>
        <dsp:cNvSpPr/>
      </dsp:nvSpPr>
      <dsp:spPr>
        <a:xfrm>
          <a:off x="4048628" y="658093"/>
          <a:ext cx="204100" cy="363833"/>
        </a:xfrm>
        <a:prstGeom prst="mathPlus">
          <a:avLst/>
        </a:prstGeom>
        <a:solidFill>
          <a:schemeClr val="accent4">
            <a:hueOff val="-455917"/>
            <a:satOff val="-2303"/>
            <a:lumOff val="-3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075681" y="816007"/>
        <a:ext cx="149994" cy="48005"/>
      </dsp:txXfrm>
    </dsp:sp>
    <dsp:sp modelId="{6C1FFF0F-B1A4-4C41-B9D3-30452A0DFA4B}">
      <dsp:nvSpPr>
        <dsp:cNvPr id="0" name=""/>
        <dsp:cNvSpPr/>
      </dsp:nvSpPr>
      <dsp:spPr>
        <a:xfrm>
          <a:off x="6313464" y="393484"/>
          <a:ext cx="1751431" cy="953010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200" kern="1200" dirty="0" smtClean="0">
              <a:solidFill>
                <a:schemeClr val="tx1"/>
              </a:solidFill>
            </a:rPr>
            <a:t>497.497.084,00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6569955" y="533049"/>
        <a:ext cx="1238449" cy="673880"/>
      </dsp:txXfrm>
    </dsp:sp>
    <dsp:sp modelId="{4F4F87F2-8514-4849-B974-53331EFFA6A3}">
      <dsp:nvSpPr>
        <dsp:cNvPr id="0" name=""/>
        <dsp:cNvSpPr/>
      </dsp:nvSpPr>
      <dsp:spPr>
        <a:xfrm>
          <a:off x="5842492" y="725065"/>
          <a:ext cx="345902" cy="327050"/>
        </a:xfrm>
        <a:prstGeom prst="mathEqual">
          <a:avLst/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888341" y="792437"/>
        <a:ext cx="254204" cy="192306"/>
      </dsp:txXfrm>
    </dsp:sp>
    <dsp:sp modelId="{A6BD896E-4D4C-4AE1-9C22-3ED8631C5A0A}">
      <dsp:nvSpPr>
        <dsp:cNvPr id="0" name=""/>
        <dsp:cNvSpPr/>
      </dsp:nvSpPr>
      <dsp:spPr>
        <a:xfrm>
          <a:off x="4316524" y="429727"/>
          <a:ext cx="1530044" cy="1086561"/>
        </a:xfrm>
        <a:prstGeom prst="ellips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chemeClr val="bg1"/>
              </a:solidFill>
            </a:rPr>
            <a:t>Средства из осталих извора </a:t>
          </a:r>
          <a:r>
            <a:rPr lang="en-US" sz="1200" kern="1200" dirty="0" smtClean="0">
              <a:solidFill>
                <a:schemeClr val="bg1"/>
              </a:solidFill>
            </a:rPr>
            <a:t> </a:t>
          </a:r>
          <a:r>
            <a:rPr lang="sr-Cyrl-RS" sz="1200" kern="1200" dirty="0" smtClean="0">
              <a:solidFill>
                <a:schemeClr val="bg1"/>
              </a:solidFill>
            </a:rPr>
            <a:t>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chemeClr val="tx1"/>
              </a:solidFill>
            </a:rPr>
            <a:t>4.020.000,00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540594" y="588850"/>
        <a:ext cx="1081904" cy="7683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191740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191740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97690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97690"/>
          <a:ext cx="5779306" cy="50490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97690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046290"/>
          <a:ext cx="2124745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046290"/>
        <a:ext cx="2124745" cy="514800"/>
      </dsp:txXfrm>
    </dsp:sp>
    <dsp:sp modelId="{0E930D30-96BC-4D43-B65A-EE88C46DBE48}">
      <dsp:nvSpPr>
        <dsp:cNvPr id="0" name=""/>
        <dsp:cNvSpPr/>
      </dsp:nvSpPr>
      <dsp:spPr>
        <a:xfrm>
          <a:off x="2128898" y="660190"/>
          <a:ext cx="424949" cy="1287000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660190"/>
          <a:ext cx="5779306" cy="128700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>
              <a:solidFill>
                <a:schemeClr val="tx1"/>
              </a:solidFill>
            </a:rPr>
            <a:t>Донације</a:t>
          </a:r>
          <a:r>
            <a:rPr lang="sr-Cyrl-CS" sz="1400" b="1" kern="1200" dirty="0">
              <a:solidFill>
                <a:schemeClr val="tx1"/>
              </a:solidFill>
            </a:rPr>
            <a:t> </a:t>
          </a:r>
          <a:r>
            <a:rPr lang="sr-Cyrl-CS" sz="1400" kern="1200" dirty="0">
              <a:solidFill>
                <a:schemeClr val="tx1"/>
              </a:solidFill>
            </a:rPr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solidFill>
                <a:schemeClr val="tx1"/>
              </a:solidFill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solidFill>
                <a:schemeClr val="tx1"/>
              </a:solidFill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није им унапред утврђена намена те се могу у складу са законом користити </a:t>
          </a:r>
          <a:r>
            <a:rPr lang="sr-Cyrl-RS" altLang="en-US" sz="1400" kern="1200" dirty="0">
              <a:latin typeface="Calibri" panose="020F0502020204030204" pitchFamily="34" charset="0"/>
            </a:rPr>
            <a:t>за 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било које сврхе)</a:t>
          </a:r>
          <a:r>
            <a:rPr lang="sr-Latn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660190"/>
        <a:ext cx="5779306" cy="1287000"/>
      </dsp:txXfrm>
    </dsp:sp>
    <dsp:sp modelId="{CCB8139E-CA19-491D-9FCD-6BF28923C725}">
      <dsp:nvSpPr>
        <dsp:cNvPr id="0" name=""/>
        <dsp:cNvSpPr/>
      </dsp:nvSpPr>
      <dsp:spPr>
        <a:xfrm>
          <a:off x="4153" y="2101315"/>
          <a:ext cx="2124745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101315"/>
        <a:ext cx="2124745" cy="514800"/>
      </dsp:txXfrm>
    </dsp:sp>
    <dsp:sp modelId="{14D1633C-A097-4A5A-8269-B04E98857E56}">
      <dsp:nvSpPr>
        <dsp:cNvPr id="0" name=""/>
        <dsp:cNvSpPr/>
      </dsp:nvSpPr>
      <dsp:spPr>
        <a:xfrm>
          <a:off x="2128898" y="2004790"/>
          <a:ext cx="424949" cy="707850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004790"/>
          <a:ext cx="5779306" cy="70785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2004790"/>
        <a:ext cx="5779306" cy="707850"/>
      </dsp:txXfrm>
    </dsp:sp>
    <dsp:sp modelId="{9312B733-3AEB-49F6-8245-08553BA2949B}">
      <dsp:nvSpPr>
        <dsp:cNvPr id="0" name=""/>
        <dsp:cNvSpPr/>
      </dsp:nvSpPr>
      <dsp:spPr>
        <a:xfrm>
          <a:off x="4153" y="2770240"/>
          <a:ext cx="2124745" cy="95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770240"/>
        <a:ext cx="2124745" cy="950400"/>
      </dsp:txXfrm>
    </dsp:sp>
    <dsp:sp modelId="{435AB433-2559-485A-A03D-C32F36288071}">
      <dsp:nvSpPr>
        <dsp:cNvPr id="0" name=""/>
        <dsp:cNvSpPr/>
      </dsp:nvSpPr>
      <dsp:spPr>
        <a:xfrm>
          <a:off x="2128898" y="2770240"/>
          <a:ext cx="424949" cy="950400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770240"/>
          <a:ext cx="5779306" cy="950400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tx1"/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2770240"/>
        <a:ext cx="5779306" cy="950400"/>
      </dsp:txXfrm>
    </dsp:sp>
    <dsp:sp modelId="{EFAACCF6-3A6A-4536-89B0-F0A7C44F6BE1}">
      <dsp:nvSpPr>
        <dsp:cNvPr id="0" name=""/>
        <dsp:cNvSpPr/>
      </dsp:nvSpPr>
      <dsp:spPr>
        <a:xfrm>
          <a:off x="4153" y="3778240"/>
          <a:ext cx="2124745" cy="11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78240"/>
        <a:ext cx="2124745" cy="1148400"/>
      </dsp:txXfrm>
    </dsp:sp>
    <dsp:sp modelId="{6497CA82-45EE-4BD1-AEB4-CC3961FBFB74}">
      <dsp:nvSpPr>
        <dsp:cNvPr id="0" name=""/>
        <dsp:cNvSpPr/>
      </dsp:nvSpPr>
      <dsp:spPr>
        <a:xfrm>
          <a:off x="2128898" y="3778240"/>
          <a:ext cx="424949" cy="1148400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778240"/>
          <a:ext cx="5779306" cy="11484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>
              <a:solidFill>
                <a:schemeClr val="tx1"/>
              </a:solidFill>
            </a:rPr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3778240"/>
        <a:ext cx="5779306" cy="1148400"/>
      </dsp:txXfrm>
    </dsp:sp>
    <dsp:sp modelId="{939B76D1-BB33-4E50-9ECD-839FB5787B95}">
      <dsp:nvSpPr>
        <dsp:cNvPr id="0" name=""/>
        <dsp:cNvSpPr/>
      </dsp:nvSpPr>
      <dsp:spPr>
        <a:xfrm>
          <a:off x="4153" y="4984240"/>
          <a:ext cx="2124745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984240"/>
        <a:ext cx="2124745" cy="514800"/>
      </dsp:txXfrm>
    </dsp:sp>
    <dsp:sp modelId="{7845F59F-6101-48DE-ABCC-EC5351843F5B}">
      <dsp:nvSpPr>
        <dsp:cNvPr id="0" name=""/>
        <dsp:cNvSpPr/>
      </dsp:nvSpPr>
      <dsp:spPr>
        <a:xfrm>
          <a:off x="2128898" y="4984240"/>
          <a:ext cx="424949" cy="514800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984240"/>
          <a:ext cx="5779306" cy="5148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</a:t>
          </a:r>
          <a:r>
            <a:rPr lang="sr-Cyrl-RS" altLang="en-US" sz="1400" kern="1200" dirty="0">
              <a:solidFill>
                <a:schemeClr val="tx1"/>
              </a:solidFill>
            </a:rPr>
            <a:t>Представљају вишак прихода буџета општине који нису потрошени у претходној  буџетској години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4984240"/>
        <a:ext cx="5779306" cy="514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09439" y="1075243"/>
          <a:ext cx="2664411" cy="2664411"/>
        </a:xfrm>
        <a:prstGeom prst="ellipse">
          <a:avLst/>
        </a:prstGeom>
        <a:gradFill rotWithShape="0">
          <a:gsLst>
            <a:gs pos="0">
              <a:srgbClr val="FFFF00"/>
            </a:gs>
            <a:gs pos="78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Укупни буџетски приходи и примања  </a:t>
          </a:r>
          <a:r>
            <a:rPr lang="sr-Cyrl-RS" sz="1400" kern="1200" dirty="0" smtClean="0"/>
            <a:t>497.497.084</a:t>
          </a:r>
          <a:r>
            <a:rPr lang="en-US" sz="1400" kern="1200" dirty="0" smtClean="0"/>
            <a:t>,00</a:t>
          </a:r>
          <a:r>
            <a:rPr lang="sr-Cyrl-RS" sz="1400" kern="1200" dirty="0" smtClean="0"/>
            <a:t> </a:t>
          </a:r>
          <a:r>
            <a:rPr lang="sr-Cyrl-RS" sz="1400" kern="1200" dirty="0" smtClean="0"/>
            <a:t>динара</a:t>
          </a:r>
          <a:endParaRPr lang="en-US" sz="1400" kern="1200" dirty="0"/>
        </a:p>
      </dsp:txBody>
      <dsp:txXfrm>
        <a:off x="2299633" y="1465437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374025" y="0"/>
          <a:ext cx="1873387" cy="1332205"/>
        </a:xfrm>
        <a:prstGeom prst="ellipse">
          <a:avLst/>
        </a:prstGeom>
        <a:gradFill rotWithShape="0">
          <a:gsLst>
            <a:gs pos="0">
              <a:schemeClr val="accent1"/>
            </a:gs>
            <a:gs pos="78000">
              <a:schemeClr val="accent4">
                <a:shade val="80000"/>
                <a:alpha val="50000"/>
                <a:hueOff val="-21"/>
                <a:satOff val="-148"/>
                <a:lumOff val="821"/>
                <a:alphaOff val="5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Приходи од  пореза  </a:t>
          </a:r>
          <a:r>
            <a:rPr lang="sr-Cyrl-RS" sz="1400" kern="1200" dirty="0" smtClean="0"/>
            <a:t>243.030.000,00динара</a:t>
          </a:r>
          <a:endParaRPr lang="en-US" sz="1400" kern="1200" dirty="0"/>
        </a:p>
      </dsp:txBody>
      <dsp:txXfrm>
        <a:off x="2648376" y="195097"/>
        <a:ext cx="1324685" cy="942011"/>
      </dsp:txXfrm>
    </dsp:sp>
    <dsp:sp modelId="{449BFEB2-6844-4A2C-8DC2-780280CBA079}">
      <dsp:nvSpPr>
        <dsp:cNvPr id="0" name=""/>
        <dsp:cNvSpPr/>
      </dsp:nvSpPr>
      <dsp:spPr>
        <a:xfrm>
          <a:off x="3884556" y="868047"/>
          <a:ext cx="1821631" cy="1332205"/>
        </a:xfrm>
        <a:prstGeom prst="ellipse">
          <a:avLst/>
        </a:prstGeom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78000">
              <a:schemeClr val="accent4">
                <a:shade val="80000"/>
                <a:alpha val="50000"/>
                <a:hueOff val="-42"/>
                <a:satOff val="-295"/>
                <a:lumOff val="1643"/>
                <a:alphaOff val="1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Трансфери </a:t>
          </a:r>
          <a:r>
            <a:rPr lang="sr-Cyrl-RS" sz="1400" kern="1200" dirty="0" smtClean="0"/>
            <a:t>200.562.084</a:t>
          </a:r>
          <a:r>
            <a:rPr lang="en-US" sz="1400" kern="1200" dirty="0" smtClean="0"/>
            <a:t>,00</a:t>
          </a:r>
          <a:r>
            <a:rPr lang="sr-Cyrl-RS" sz="1400" kern="1200" dirty="0" smtClean="0"/>
            <a:t>динара</a:t>
          </a:r>
          <a:endParaRPr lang="en-US" sz="1400" kern="1200" dirty="0"/>
        </a:p>
      </dsp:txBody>
      <dsp:txXfrm>
        <a:off x="4151328" y="1063144"/>
        <a:ext cx="1288087" cy="942011"/>
      </dsp:txXfrm>
    </dsp:sp>
    <dsp:sp modelId="{9DDE88A7-5745-4E4F-A7A8-F71A4DA0D5F2}">
      <dsp:nvSpPr>
        <dsp:cNvPr id="0" name=""/>
        <dsp:cNvSpPr/>
      </dsp:nvSpPr>
      <dsp:spPr>
        <a:xfrm>
          <a:off x="3868819" y="2589143"/>
          <a:ext cx="1878156" cy="1332205"/>
        </a:xfrm>
        <a:prstGeom prst="ellipse">
          <a:avLst/>
        </a:prstGeom>
        <a:gradFill rotWithShape="0">
          <a:gsLst>
            <a:gs pos="0">
              <a:schemeClr val="accent1"/>
            </a:gs>
            <a:gs pos="78000">
              <a:schemeClr val="accent4">
                <a:shade val="80000"/>
                <a:alpha val="50000"/>
                <a:hueOff val="-63"/>
                <a:satOff val="-443"/>
                <a:lumOff val="2464"/>
                <a:alphaOff val="15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Други приходи  </a:t>
          </a:r>
          <a:r>
            <a:rPr lang="sr-Cyrl-RS" sz="1400" kern="1200" dirty="0" smtClean="0"/>
            <a:t>8.905.000</a:t>
          </a:r>
          <a:r>
            <a:rPr lang="en-US" sz="1400" kern="1200" dirty="0" smtClean="0"/>
            <a:t>,00</a:t>
          </a:r>
          <a:r>
            <a:rPr lang="sr-Cyrl-RS" sz="1400" kern="1200" dirty="0" smtClean="0"/>
            <a:t> </a:t>
          </a:r>
          <a:r>
            <a:rPr lang="sr-Cyrl-RS" sz="1400" kern="1200" dirty="0" smtClean="0"/>
            <a:t>динара</a:t>
          </a:r>
          <a:endParaRPr lang="en-US" sz="1400" kern="1200" dirty="0"/>
        </a:p>
      </dsp:txBody>
      <dsp:txXfrm>
        <a:off x="4143869" y="2784240"/>
        <a:ext cx="1328056" cy="942011"/>
      </dsp:txXfrm>
    </dsp:sp>
    <dsp:sp modelId="{72DE4213-15E1-4436-8045-C055E8A54EDE}">
      <dsp:nvSpPr>
        <dsp:cNvPr id="0" name=""/>
        <dsp:cNvSpPr/>
      </dsp:nvSpPr>
      <dsp:spPr>
        <a:xfrm>
          <a:off x="2626589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1"/>
            </a:gs>
            <a:gs pos="78000">
              <a:schemeClr val="accent4">
                <a:shade val="80000"/>
                <a:alpha val="50000"/>
                <a:hueOff val="-84"/>
                <a:satOff val="-591"/>
                <a:lumOff val="3286"/>
                <a:alphaOff val="2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Примања од продаје нефинансијске имовине  </a:t>
          </a:r>
          <a:r>
            <a:rPr lang="en-US" sz="1400" kern="1200" dirty="0" smtClean="0"/>
            <a:t>0</a:t>
          </a:r>
          <a:r>
            <a:rPr lang="sr-Cyrl-RS" sz="1400" kern="1200" dirty="0" smtClean="0"/>
            <a:t>,00 </a:t>
          </a:r>
          <a:r>
            <a:rPr lang="sr-Cyrl-RS" sz="1400" kern="1200" dirty="0"/>
            <a:t>динара</a:t>
          </a:r>
          <a:endParaRPr lang="en-US" sz="1400" kern="1200" dirty="0"/>
        </a:p>
      </dsp:txBody>
      <dsp:txXfrm>
        <a:off x="2821686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23910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1"/>
            </a:gs>
            <a:gs pos="78000">
              <a:schemeClr val="accent4">
                <a:shade val="80000"/>
                <a:alpha val="50000"/>
                <a:hueOff val="-105"/>
                <a:satOff val="-738"/>
                <a:lumOff val="4107"/>
                <a:alphaOff val="25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Примања од продаје финансијске имовине </a:t>
          </a:r>
          <a:r>
            <a:rPr lang="sr-Cyrl-RS" sz="1400" kern="1200" dirty="0" smtClean="0"/>
            <a:t>0,00</a:t>
          </a:r>
          <a:r>
            <a:rPr lang="sr-Cyrl-RS" sz="1400" kern="1200" dirty="0" smtClean="0">
              <a:solidFill>
                <a:srgbClr val="FF0000"/>
              </a:solidFill>
            </a:rPr>
            <a:t> </a:t>
          </a:r>
          <a:r>
            <a:rPr lang="sr-Cyrl-RS" sz="1400" kern="1200" dirty="0"/>
            <a:t>динара</a:t>
          </a:r>
          <a:endParaRPr lang="en-US" sz="1400" kern="1200" dirty="0"/>
        </a:p>
      </dsp:txBody>
      <dsp:txXfrm>
        <a:off x="1319007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927523" y="868047"/>
          <a:ext cx="1724979" cy="1332205"/>
        </a:xfrm>
        <a:prstGeom prst="ellipse">
          <a:avLst/>
        </a:prstGeom>
        <a:gradFill rotWithShape="0">
          <a:gsLst>
            <a:gs pos="0">
              <a:schemeClr val="accent1"/>
            </a:gs>
            <a:gs pos="78000">
              <a:schemeClr val="accent4">
                <a:shade val="80000"/>
                <a:alpha val="50000"/>
                <a:hueOff val="-126"/>
                <a:satOff val="-886"/>
                <a:lumOff val="4929"/>
                <a:alphaOff val="3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Пренета средства из ранијих </a:t>
          </a:r>
          <a:r>
            <a:rPr lang="sr-Cyrl-RS" sz="1400" kern="1200" dirty="0" smtClean="0"/>
            <a:t>45</a:t>
          </a:r>
          <a:r>
            <a:rPr lang="en-US" sz="1400" kern="1200" dirty="0" smtClean="0"/>
            <a:t>.</a:t>
          </a:r>
          <a:r>
            <a:rPr lang="sr-Cyrl-RS" sz="1400" kern="1200" dirty="0" smtClean="0"/>
            <a:t>0</a:t>
          </a:r>
          <a:r>
            <a:rPr lang="en-US" sz="1400" kern="1200" dirty="0" smtClean="0"/>
            <a:t>00.000,00</a:t>
          </a:r>
          <a:r>
            <a:rPr lang="sr-Cyrl-RS" sz="1400" kern="1200" dirty="0" smtClean="0"/>
            <a:t>динара</a:t>
          </a:r>
          <a:endParaRPr lang="en-US" sz="1400" kern="1200" dirty="0"/>
        </a:p>
      </dsp:txBody>
      <dsp:txXfrm>
        <a:off x="1180140" y="1063144"/>
        <a:ext cx="1219745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60509"/>
          <a:ext cx="2055390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Расходи за запослене</a:t>
          </a:r>
          <a:endParaRPr lang="en-US" sz="1600" b="1" kern="1200" dirty="0"/>
        </a:p>
      </dsp:txBody>
      <dsp:txXfrm>
        <a:off x="0" y="60509"/>
        <a:ext cx="2055390" cy="514800"/>
      </dsp:txXfrm>
    </dsp:sp>
    <dsp:sp modelId="{02385D1D-92EB-445D-B736-940004751C79}">
      <dsp:nvSpPr>
        <dsp:cNvPr id="0" name=""/>
        <dsp:cNvSpPr/>
      </dsp:nvSpPr>
      <dsp:spPr>
        <a:xfrm>
          <a:off x="2055390" y="60509"/>
          <a:ext cx="411078" cy="514800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0509"/>
          <a:ext cx="5590663" cy="514800"/>
        </a:xfrm>
        <a:prstGeom prst="rect">
          <a:avLst/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Расходи за запослене </a:t>
          </a:r>
          <a:r>
            <a:rPr lang="sr-Cyrl-RS" sz="1400" kern="1200" dirty="0">
              <a:solidFill>
                <a:schemeClr val="tx1"/>
              </a:solidFill>
            </a:rPr>
            <a:t>представљају све трошкове за запослене, како у управи тако и код буџетских корисника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630900" y="60509"/>
        <a:ext cx="5590663" cy="514800"/>
      </dsp:txXfrm>
    </dsp:sp>
    <dsp:sp modelId="{F40D94EA-52E0-4740-A924-EAF350BDF213}">
      <dsp:nvSpPr>
        <dsp:cNvPr id="0" name=""/>
        <dsp:cNvSpPr/>
      </dsp:nvSpPr>
      <dsp:spPr>
        <a:xfrm>
          <a:off x="0" y="713346"/>
          <a:ext cx="2055390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Коришћење роба и услуга </a:t>
          </a:r>
          <a:endParaRPr lang="en-US" sz="1600" kern="1200" dirty="0"/>
        </a:p>
      </dsp:txBody>
      <dsp:txXfrm>
        <a:off x="0" y="713346"/>
        <a:ext cx="2055390" cy="514800"/>
      </dsp:txXfrm>
    </dsp:sp>
    <dsp:sp modelId="{0E930D30-96BC-4D43-B65A-EE88C46DBE48}">
      <dsp:nvSpPr>
        <dsp:cNvPr id="0" name=""/>
        <dsp:cNvSpPr/>
      </dsp:nvSpPr>
      <dsp:spPr>
        <a:xfrm>
          <a:off x="2055390" y="632909"/>
          <a:ext cx="411078" cy="675675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32909"/>
          <a:ext cx="5590663" cy="675675"/>
        </a:xfrm>
        <a:prstGeom prst="rect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Коришћење роба и услуга </a:t>
          </a:r>
          <a:r>
            <a:rPr lang="sr-Cyrl-RS" sz="1400" kern="1200" dirty="0">
              <a:solidFill>
                <a:schemeClr val="tx1"/>
              </a:solidFill>
            </a:rPr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630900" y="632909"/>
        <a:ext cx="5590663" cy="675675"/>
      </dsp:txXfrm>
    </dsp:sp>
    <dsp:sp modelId="{CCB8139E-CA19-491D-9FCD-6BF28923C725}">
      <dsp:nvSpPr>
        <dsp:cNvPr id="0" name=""/>
        <dsp:cNvSpPr/>
      </dsp:nvSpPr>
      <dsp:spPr>
        <a:xfrm>
          <a:off x="0" y="1535103"/>
          <a:ext cx="2055390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Дотације и трансфери</a:t>
          </a:r>
          <a:endParaRPr lang="en-US" sz="1600" b="1" kern="1200" dirty="0"/>
        </a:p>
      </dsp:txBody>
      <dsp:txXfrm>
        <a:off x="0" y="1535103"/>
        <a:ext cx="2055390" cy="514800"/>
      </dsp:txXfrm>
    </dsp:sp>
    <dsp:sp modelId="{14D1633C-A097-4A5A-8269-B04E98857E56}">
      <dsp:nvSpPr>
        <dsp:cNvPr id="0" name=""/>
        <dsp:cNvSpPr/>
      </dsp:nvSpPr>
      <dsp:spPr>
        <a:xfrm>
          <a:off x="2055390" y="1366184"/>
          <a:ext cx="411078" cy="852637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66184"/>
          <a:ext cx="5590663" cy="85263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Дотације и трансфери </a:t>
          </a:r>
          <a:r>
            <a:rPr lang="sr-Cyrl-RS" sz="1400" kern="1200" dirty="0">
              <a:solidFill>
                <a:schemeClr val="tx1"/>
              </a:solidFill>
            </a:rPr>
            <a:t>су трошкови које локална самоуправа </a:t>
          </a:r>
          <a:r>
            <a:rPr lang="ru-RU" sz="1400" kern="1200" dirty="0">
              <a:solidFill>
                <a:schemeClr val="tx1"/>
              </a:solidFill>
            </a:rPr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>
              <a:solidFill>
                <a:schemeClr val="tx1"/>
              </a:solidFill>
            </a:rPr>
            <a:t> као што су школе, центар за социјални рад, дом здравља.</a:t>
          </a:r>
          <a:r>
            <a:rPr lang="en-US" sz="1400" kern="1200" dirty="0">
              <a:solidFill>
                <a:schemeClr val="tx1"/>
              </a:solidFill>
            </a:rPr>
            <a:t> </a:t>
          </a:r>
        </a:p>
      </dsp:txBody>
      <dsp:txXfrm>
        <a:off x="2630900" y="1366184"/>
        <a:ext cx="5590663" cy="852637"/>
      </dsp:txXfrm>
    </dsp:sp>
    <dsp:sp modelId="{9312B733-3AEB-49F6-8245-08553BA2949B}">
      <dsp:nvSpPr>
        <dsp:cNvPr id="0" name=""/>
        <dsp:cNvSpPr/>
      </dsp:nvSpPr>
      <dsp:spPr>
        <a:xfrm>
          <a:off x="0" y="2360571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Остали расходи</a:t>
          </a:r>
          <a:endParaRPr lang="en-US" sz="1600" b="1" kern="1200" dirty="0"/>
        </a:p>
      </dsp:txBody>
      <dsp:txXfrm>
        <a:off x="0" y="2360571"/>
        <a:ext cx="2055390" cy="316800"/>
      </dsp:txXfrm>
    </dsp:sp>
    <dsp:sp modelId="{435AB433-2559-485A-A03D-C32F36288071}">
      <dsp:nvSpPr>
        <dsp:cNvPr id="0" name=""/>
        <dsp:cNvSpPr/>
      </dsp:nvSpPr>
      <dsp:spPr>
        <a:xfrm>
          <a:off x="2055390" y="2276421"/>
          <a:ext cx="411078" cy="485100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276421"/>
          <a:ext cx="5590663" cy="48510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Остали расходи </a:t>
          </a:r>
          <a:r>
            <a:rPr lang="sr-Cyrl-RS" sz="1400" kern="1200" dirty="0">
              <a:solidFill>
                <a:schemeClr val="tx1"/>
              </a:solidFill>
            </a:rPr>
            <a:t>обухватају дотације невладиним организацијама, порезе, таксе, новчане казне</a:t>
          </a:r>
          <a:r>
            <a:rPr lang="sr-Cyrl-RS" sz="1400" kern="1200" dirty="0"/>
            <a:t>.</a:t>
          </a:r>
          <a:endParaRPr lang="en-US" sz="1400" kern="1200" dirty="0"/>
        </a:p>
      </dsp:txBody>
      <dsp:txXfrm>
        <a:off x="2630900" y="2276421"/>
        <a:ext cx="5590663" cy="485100"/>
      </dsp:txXfrm>
    </dsp:sp>
    <dsp:sp modelId="{EFAACCF6-3A6A-4536-89B0-F0A7C44F6BE1}">
      <dsp:nvSpPr>
        <dsp:cNvPr id="0" name=""/>
        <dsp:cNvSpPr/>
      </dsp:nvSpPr>
      <dsp:spPr>
        <a:xfrm>
          <a:off x="0" y="2903271"/>
          <a:ext cx="205740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Субвенције</a:t>
          </a:r>
          <a:endParaRPr lang="en-US" sz="1600" b="1" kern="1200" dirty="0"/>
        </a:p>
      </dsp:txBody>
      <dsp:txXfrm>
        <a:off x="0" y="2903271"/>
        <a:ext cx="2057400" cy="316800"/>
      </dsp:txXfrm>
    </dsp:sp>
    <dsp:sp modelId="{6497CA82-45EE-4BD1-AEB4-CC3961FBFB74}">
      <dsp:nvSpPr>
        <dsp:cNvPr id="0" name=""/>
        <dsp:cNvSpPr/>
      </dsp:nvSpPr>
      <dsp:spPr>
        <a:xfrm>
          <a:off x="2057399" y="2819121"/>
          <a:ext cx="411480" cy="485100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19121"/>
          <a:ext cx="5596128" cy="48510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chemeClr val="tx1"/>
              </a:solidFill>
            </a:rPr>
            <a:t>Субвенције</a:t>
          </a:r>
          <a:r>
            <a:rPr lang="ru-RU" sz="1400" kern="1200" dirty="0">
              <a:solidFill>
                <a:schemeClr val="tx1"/>
              </a:solidFill>
            </a:rPr>
            <a:t> сe одобравају за функционисање међумесног превоза и  пољопривредним произвођачима</a:t>
          </a:r>
          <a:r>
            <a:rPr lang="ru-RU" sz="1400" kern="1200" dirty="0"/>
            <a:t>. </a:t>
          </a:r>
          <a:endParaRPr lang="en-US" sz="1400" kern="1200" dirty="0"/>
        </a:p>
      </dsp:txBody>
      <dsp:txXfrm>
        <a:off x="2633471" y="2819121"/>
        <a:ext cx="5596128" cy="485100"/>
      </dsp:txXfrm>
    </dsp:sp>
    <dsp:sp modelId="{939B76D1-BB33-4E50-9ECD-839FB5787B95}">
      <dsp:nvSpPr>
        <dsp:cNvPr id="0" name=""/>
        <dsp:cNvSpPr/>
      </dsp:nvSpPr>
      <dsp:spPr>
        <a:xfrm>
          <a:off x="0" y="3361821"/>
          <a:ext cx="2055390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Социјална заштита</a:t>
          </a:r>
          <a:endParaRPr lang="en-US" sz="1600" b="1" kern="1200" dirty="0"/>
        </a:p>
      </dsp:txBody>
      <dsp:txXfrm>
        <a:off x="0" y="3361821"/>
        <a:ext cx="2055390" cy="514800"/>
      </dsp:txXfrm>
    </dsp:sp>
    <dsp:sp modelId="{7845F59F-6101-48DE-ABCC-EC5351843F5B}">
      <dsp:nvSpPr>
        <dsp:cNvPr id="0" name=""/>
        <dsp:cNvSpPr/>
      </dsp:nvSpPr>
      <dsp:spPr>
        <a:xfrm>
          <a:off x="2055390" y="3361821"/>
          <a:ext cx="411078" cy="514800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361821"/>
          <a:ext cx="5590663" cy="5148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Социјална заштита </a:t>
          </a:r>
          <a:r>
            <a:rPr lang="sr-Cyrl-RS" sz="1400" kern="1200" dirty="0">
              <a:solidFill>
                <a:schemeClr val="tx1"/>
              </a:solidFill>
            </a:rPr>
            <a:t>обухвата све трошкове исплате социјалне помоћи за различите категорије грађана.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630900" y="3361821"/>
        <a:ext cx="5590663" cy="514800"/>
      </dsp:txXfrm>
    </dsp:sp>
    <dsp:sp modelId="{B471A916-B6F4-4017-A447-E2C98CEE19B9}">
      <dsp:nvSpPr>
        <dsp:cNvPr id="0" name=""/>
        <dsp:cNvSpPr/>
      </dsp:nvSpPr>
      <dsp:spPr>
        <a:xfrm>
          <a:off x="0" y="4161921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Буџетска резерва</a:t>
          </a:r>
          <a:endParaRPr lang="en-US" sz="1600" b="1" kern="1200" dirty="0"/>
        </a:p>
      </dsp:txBody>
      <dsp:txXfrm>
        <a:off x="0" y="4161921"/>
        <a:ext cx="2055390" cy="316800"/>
      </dsp:txXfrm>
    </dsp:sp>
    <dsp:sp modelId="{7F976215-9D17-4223-A92A-D3302071B429}">
      <dsp:nvSpPr>
        <dsp:cNvPr id="0" name=""/>
        <dsp:cNvSpPr/>
      </dsp:nvSpPr>
      <dsp:spPr>
        <a:xfrm>
          <a:off x="2055390" y="3934221"/>
          <a:ext cx="411078" cy="772200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34221"/>
          <a:ext cx="5590663" cy="7722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b="1" kern="1200" dirty="0">
              <a:solidFill>
                <a:schemeClr val="tx1"/>
              </a:solidFill>
            </a:rPr>
            <a:t>Буџетска резерва </a:t>
          </a:r>
          <a:r>
            <a:rPr lang="sr-Cyrl-RS" sz="1600" kern="1200" dirty="0">
              <a:solidFill>
                <a:schemeClr val="tx1"/>
              </a:solidFill>
            </a:rPr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630900" y="3934221"/>
        <a:ext cx="5590663" cy="772200"/>
      </dsp:txXfrm>
    </dsp:sp>
    <dsp:sp modelId="{320B77C6-F8A0-4CEB-8B55-79E4A1BAF9E9}">
      <dsp:nvSpPr>
        <dsp:cNvPr id="0" name=""/>
        <dsp:cNvSpPr/>
      </dsp:nvSpPr>
      <dsp:spPr>
        <a:xfrm>
          <a:off x="0" y="4991721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Капитални издаци</a:t>
          </a:r>
          <a:endParaRPr lang="en-US" sz="1600" b="1" kern="1200" dirty="0"/>
        </a:p>
      </dsp:txBody>
      <dsp:txXfrm>
        <a:off x="0" y="4991721"/>
        <a:ext cx="2055390" cy="316800"/>
      </dsp:txXfrm>
    </dsp:sp>
    <dsp:sp modelId="{803A06C6-F698-48F4-A91D-0B2B17EECBA4}">
      <dsp:nvSpPr>
        <dsp:cNvPr id="0" name=""/>
        <dsp:cNvSpPr/>
      </dsp:nvSpPr>
      <dsp:spPr>
        <a:xfrm>
          <a:off x="2055390" y="4764021"/>
          <a:ext cx="411078" cy="772200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64021"/>
          <a:ext cx="5590663" cy="7722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b="1" kern="1200" dirty="0">
              <a:solidFill>
                <a:schemeClr val="tx1"/>
              </a:solidFill>
            </a:rPr>
            <a:t>Капитални издаци </a:t>
          </a:r>
          <a:r>
            <a:rPr lang="sr-Cyrl-RS" sz="1600" kern="1200" dirty="0">
              <a:solidFill>
                <a:schemeClr val="tx1"/>
              </a:solidFill>
            </a:rPr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630900" y="4764021"/>
        <a:ext cx="5590663" cy="772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20.12.2023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20.12.2023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23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20.12.2023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20.12.2023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20.12.2023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14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5951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8800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0008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8662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7554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83096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51702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97182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57179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98511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419212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36920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582628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11220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2845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838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20.12.2023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20.12.2023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20.12.2023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20.12.2023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20.12.2023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20.12.2023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20.12.2023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34" r:id="rId13"/>
    <p:sldLayoutId id="214748376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20.12.2023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9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  <p:sldLayoutId id="2147484106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0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980728"/>
            <a:ext cx="5328592" cy="1656184"/>
          </a:xfrm>
        </p:spPr>
        <p:txBody>
          <a:bodyPr/>
          <a:lstStyle/>
          <a:p>
            <a:r>
              <a:rPr lang="sr-Cyrl-RS" dirty="0" smtClean="0"/>
              <a:t>О</a:t>
            </a:r>
            <a:r>
              <a:rPr lang="sr-Latn-RS" dirty="0" smtClean="0"/>
              <a:t> </a:t>
            </a:r>
            <a:r>
              <a:rPr lang="sr-Cyrl-RS" dirty="0" smtClean="0"/>
              <a:t>П</a:t>
            </a:r>
            <a:r>
              <a:rPr lang="sr-Latn-RS" dirty="0" smtClean="0"/>
              <a:t> </a:t>
            </a:r>
            <a:r>
              <a:rPr lang="sr-Cyrl-RS" dirty="0" smtClean="0"/>
              <a:t>Ш</a:t>
            </a:r>
            <a:r>
              <a:rPr lang="sr-Latn-RS" dirty="0" smtClean="0"/>
              <a:t> </a:t>
            </a:r>
            <a:r>
              <a:rPr lang="sr-Cyrl-RS" dirty="0" smtClean="0"/>
              <a:t>Т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</a:t>
            </a:r>
            <a:r>
              <a:rPr lang="sr-Cyrl-RS" dirty="0" smtClean="0"/>
              <a:t>Н</a:t>
            </a:r>
            <a:r>
              <a:rPr lang="sr-Latn-RS" dirty="0" smtClean="0"/>
              <a:t> A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dirty="0" smtClean="0"/>
              <a:t>Ж</a:t>
            </a:r>
            <a:r>
              <a:rPr lang="sr-Latn-RS" dirty="0" smtClean="0"/>
              <a:t> </a:t>
            </a:r>
            <a:r>
              <a:rPr lang="en-US" dirty="0" smtClean="0"/>
              <a:t>A</a:t>
            </a:r>
            <a:r>
              <a:rPr lang="sr-Latn-RS" dirty="0" smtClean="0"/>
              <a:t> </a:t>
            </a:r>
            <a:r>
              <a:rPr lang="sr-Cyrl-RS" dirty="0" smtClean="0"/>
              <a:t>Б</a:t>
            </a:r>
            <a:r>
              <a:rPr lang="sr-Latn-RS" dirty="0" smtClean="0"/>
              <a:t> </a:t>
            </a:r>
            <a:r>
              <a:rPr lang="sr-Cyrl-RS" dirty="0" smtClean="0"/>
              <a:t>А</a:t>
            </a:r>
            <a:r>
              <a:rPr lang="sr-Latn-RS" dirty="0" smtClean="0"/>
              <a:t> </a:t>
            </a:r>
            <a:r>
              <a:rPr lang="sr-Cyrl-RS" dirty="0" smtClean="0"/>
              <a:t>Р</a:t>
            </a:r>
            <a:r>
              <a:rPr lang="sr-Latn-RS" dirty="0" smtClean="0"/>
              <a:t> </a:t>
            </a:r>
            <a:r>
              <a:rPr lang="sr-Cyrl-RS" dirty="0" smtClean="0"/>
              <a:t>И</a:t>
            </a:r>
            <a:r>
              <a:rPr lang="sr-Latn-RS" dirty="0" smtClean="0"/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3144" y="3021853"/>
            <a:ext cx="7468320" cy="1656184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ГРАЂАНСКИ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</a:rPr>
              <a:t>ВОДИЧ КРОЗ ОДЛУКУ </a:t>
            </a: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О </a:t>
            </a: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БУЏЕТУ</a:t>
            </a:r>
            <a:endParaRPr lang="sr-Cyrl-R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ОПШТИНЕ ЖАБАРИ ЗА 202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ГОДИНУ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976875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</a:t>
            </a:r>
            <a:r>
              <a:rPr lang="sr-Cyrl-RS" sz="3000" b="1" dirty="0"/>
              <a:t>4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84346904"/>
              </p:ext>
            </p:extLst>
          </p:nvPr>
        </p:nvGraphicFramePr>
        <p:xfrm>
          <a:off x="1294402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en-US" sz="2900" b="1" dirty="0" smtClean="0"/>
              <a:t>2</a:t>
            </a:r>
            <a:r>
              <a:rPr lang="sr-Cyrl-RS" sz="2900" b="1" dirty="0"/>
              <a:t>4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955165"/>
              </p:ext>
            </p:extLst>
          </p:nvPr>
        </p:nvGraphicFramePr>
        <p:xfrm>
          <a:off x="1115616" y="1667235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6793855"/>
              </p:ext>
            </p:extLst>
          </p:nvPr>
        </p:nvGraphicFramePr>
        <p:xfrm>
          <a:off x="1115616" y="1700808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54180"/>
              </p:ext>
            </p:extLst>
          </p:nvPr>
        </p:nvGraphicFramePr>
        <p:xfrm>
          <a:off x="1115616" y="1772816"/>
          <a:ext cx="6181725" cy="3799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2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208937"/>
              </p:ext>
            </p:extLst>
          </p:nvPr>
        </p:nvGraphicFramePr>
        <p:xfrm>
          <a:off x="1481137" y="1739243"/>
          <a:ext cx="6181725" cy="4268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</a:t>
            </a:r>
            <a:r>
              <a:rPr lang="en-US" sz="1700" dirty="0" smtClean="0"/>
              <a:t>2</a:t>
            </a:r>
            <a:r>
              <a:rPr lang="sr-Cyrl-RS" sz="1700" dirty="0"/>
              <a:t>4</a:t>
            </a:r>
            <a:r>
              <a:rPr lang="sr-Cyrl-RS" sz="1700" dirty="0" smtClean="0"/>
              <a:t>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b="1" dirty="0">
                <a:solidFill>
                  <a:srgbClr val="00B0F0"/>
                </a:solidFill>
              </a:rPr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b="1" dirty="0">
                <a:solidFill>
                  <a:srgbClr val="00B0F0"/>
                </a:solidFill>
              </a:rPr>
              <a:t>основно</a:t>
            </a:r>
            <a:r>
              <a:rPr lang="sr-Cyrl-RS" sz="1700" b="1" i="1" dirty="0">
                <a:solidFill>
                  <a:srgbClr val="00B0F0"/>
                </a:solidFill>
              </a:rPr>
              <a:t>ј</a:t>
            </a:r>
            <a:r>
              <a:rPr lang="sr-Cyrl-RS" sz="1700" i="1" dirty="0">
                <a:solidFill>
                  <a:srgbClr val="00B0F0"/>
                </a:solidFill>
              </a:rPr>
              <a:t> </a:t>
            </a:r>
            <a:r>
              <a:rPr lang="sr-Cyrl-RS" sz="1700" b="1" dirty="0">
                <a:solidFill>
                  <a:srgbClr val="00B0F0"/>
                </a:solidFill>
              </a:rPr>
              <a:t>намени</a:t>
            </a:r>
            <a:r>
              <a:rPr lang="sr-Cyrl-RS" sz="1700" i="1" dirty="0">
                <a:solidFill>
                  <a:srgbClr val="00B0F0"/>
                </a:solidFill>
              </a:rPr>
              <a:t> </a:t>
            </a:r>
            <a:r>
              <a:rPr lang="sr-Cyrl-RS" sz="1700" dirty="0"/>
              <a:t>која показује за коју врсту трошка се средства издвајају; по</a:t>
            </a:r>
            <a:r>
              <a:rPr lang="sr-Cyrl-RS" sz="1700" b="1" dirty="0">
                <a:solidFill>
                  <a:srgbClr val="FF0000"/>
                </a:solidFill>
              </a:rPr>
              <a:t> </a:t>
            </a:r>
            <a:r>
              <a:rPr lang="sr-Cyrl-RS" sz="1700" b="1" dirty="0">
                <a:solidFill>
                  <a:srgbClr val="00B0F0"/>
                </a:solidFill>
              </a:rPr>
              <a:t>функцији </a:t>
            </a:r>
            <a:r>
              <a:rPr lang="sr-Cyrl-RS" sz="1700" dirty="0"/>
              <a:t>која показује функционалну намену за одређену област и по </a:t>
            </a:r>
            <a:r>
              <a:rPr lang="sr-Cyrl-RS" sz="1700" b="1" dirty="0">
                <a:solidFill>
                  <a:srgbClr val="00B0F0"/>
                </a:solidFill>
              </a:rPr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497.497.084</a:t>
            </a:r>
            <a:r>
              <a:rPr lang="en-US" b="1" dirty="0" smtClean="0"/>
              <a:t>,00 </a:t>
            </a:r>
            <a:r>
              <a:rPr lang="sr-Cyrl-RS" b="1" dirty="0" smtClean="0"/>
              <a:t>динара</a:t>
            </a:r>
            <a:endParaRPr lang="sr-Latn-R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379829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</a:t>
            </a:r>
            <a:r>
              <a:rPr lang="sr-Cyrl-RS" sz="3000" b="1" dirty="0"/>
              <a:t>4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hart 2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A58B7940-79B6-454A-BE8A-26FB06AC5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592515"/>
              </p:ext>
            </p:extLst>
          </p:nvPr>
        </p:nvGraphicFramePr>
        <p:xfrm>
          <a:off x="609600" y="1340768"/>
          <a:ext cx="7202760" cy="4701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123833"/>
              </p:ext>
            </p:extLst>
          </p:nvPr>
        </p:nvGraphicFramePr>
        <p:xfrm>
          <a:off x="329184" y="894733"/>
          <a:ext cx="7771208" cy="5814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672"/>
                <a:gridCol w="4482764"/>
                <a:gridCol w="1981711"/>
                <a:gridCol w="1088061"/>
              </a:tblGrid>
              <a:tr h="256633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 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 dirty="0">
                          <a:effectLst/>
                        </a:rPr>
                        <a:t>НАЗИВ ПРОГРАМА</a:t>
                      </a:r>
                      <a:endParaRPr lang="sr-Cyrl-R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 dirty="0">
                          <a:effectLst/>
                        </a:rPr>
                        <a:t>ИЗНОС 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>
                          <a:effectLst/>
                        </a:rPr>
                        <a:t>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491332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1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СТАНОВАЊЕ, УРБАНИЗАМ И ПРОСТОРНО ПЛАНИРАЊЕ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700,000.00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0.14%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2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 dirty="0">
                          <a:effectLst/>
                        </a:rPr>
                        <a:t> КОМУНАЛНЕ ДЕЛАТНОСТИ 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54,150,000.00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10.88%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3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 dirty="0">
                          <a:effectLst/>
                        </a:rPr>
                        <a:t>ЛОКАЛНИ ЕКОНОМСКИ РАЗВОЈ 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100,000.00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0.02%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4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 dirty="0">
                          <a:effectLst/>
                        </a:rPr>
                        <a:t>РАЗВОЈ ТУРИЗМА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3,389,982.00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0.68%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5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 dirty="0">
                          <a:effectLst/>
                        </a:rPr>
                        <a:t>ПОЉОПРИВРЕДА И РУРАЛНИ РАЗВОЈ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11,800,000.00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2.37%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6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 dirty="0">
                          <a:effectLst/>
                        </a:rPr>
                        <a:t> ЗАШТИТА ЖИВОТНЕ СРЕДИНЕ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8,823,000.00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1.77%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491332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7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ОРГАНИЗАЦИЈА САОБРАЋАЈА И САОБРАЋАЈНА ИНФРАСТРУКТУРА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31,420,337.00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6.32%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8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>
                          <a:effectLst/>
                        </a:rPr>
                        <a:t>Предшколско васпитање и образовање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35,275,225.00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7.09%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9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>
                          <a:effectLst/>
                        </a:rPr>
                        <a:t>Основно образовање И ВАСПИТАЊЕ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52,457,000.00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10.54%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10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>
                          <a:effectLst/>
                        </a:rPr>
                        <a:t>Средње образовање И ВАСПИТАЊЕ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0.00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0.00%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11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>
                          <a:effectLst/>
                        </a:rPr>
                        <a:t>СОЦИЈАЛНА И ДЕЧИЈА ЗАШТИТА 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38,295,000.00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7.70%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12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>
                          <a:effectLst/>
                        </a:rPr>
                        <a:t>ЗДРАВСТВЕНА ЗАШТИТА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2,420,000.00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0.49%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13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>
                          <a:effectLst/>
                        </a:rPr>
                        <a:t>Развој културе и информисања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24,950,560.00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5.02%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14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>
                          <a:effectLst/>
                        </a:rPr>
                        <a:t>Развој спорта и омладине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51,156,200.00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10.28%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15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>
                          <a:effectLst/>
                        </a:rPr>
                        <a:t>ОПШТЕ УСЛУГЕ ЛОКАЛНЕ САМОУПРАВЕ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132,141,648.00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26.56%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256633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16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>
                          <a:effectLst/>
                        </a:rPr>
                        <a:t>ПОЛИТИЧКИ СИСТЕМ ЛОКАЛНЕ САМОУПРАВЕ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45,918,132.00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9.23%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491332"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000" u="none" strike="noStrike">
                          <a:effectLst/>
                        </a:rPr>
                        <a:t>17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ЕНЕРГЕТСКА ЕФИКАСНОСТ И ОБНОВЉИВИ ИЗВОРИ ЕНЕРГИЈЕ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4,500,000.00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0.90%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  <a:tr h="49133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u="none" strike="noStrike">
                          <a:effectLst/>
                        </a:rPr>
                        <a:t> </a:t>
                      </a:r>
                      <a:endParaRPr lang="sr-Cyrl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u="none" strike="noStrike" dirty="0">
                          <a:effectLst/>
                        </a:rPr>
                        <a:t>УКУПНО</a:t>
                      </a:r>
                      <a:endParaRPr lang="sr-Cyrl-R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497,497,084.00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100.00%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6" marR="8866" marT="88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hart 2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096649"/>
              </p:ext>
            </p:extLst>
          </p:nvPr>
        </p:nvGraphicFramePr>
        <p:xfrm>
          <a:off x="611560" y="1152525"/>
          <a:ext cx="7194177" cy="488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78862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Čuvar mesta za sadržaj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971697"/>
              </p:ext>
            </p:extLst>
          </p:nvPr>
        </p:nvGraphicFramePr>
        <p:xfrm>
          <a:off x="609601" y="2060849"/>
          <a:ext cx="7130751" cy="4457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1998"/>
                <a:gridCol w="2349409"/>
                <a:gridCol w="1849432"/>
                <a:gridCol w="1999912"/>
              </a:tblGrid>
              <a:tr h="704331"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u="none" strike="noStrike" dirty="0">
                          <a:effectLst/>
                        </a:rPr>
                        <a:t>Р. бр.</a:t>
                      </a:r>
                      <a:endParaRPr lang="sr-Cyrl-R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u="none" strike="noStrike" dirty="0">
                          <a:effectLst/>
                        </a:rPr>
                        <a:t>Назив буџетског корисника</a:t>
                      </a:r>
                      <a:endParaRPr lang="sr-Cyrl-R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Средства из Одлуке о буџету за </a:t>
                      </a:r>
                      <a:r>
                        <a:rPr lang="ru-RU" sz="1400" u="none" strike="noStrike" dirty="0" smtClean="0">
                          <a:effectLst/>
                        </a:rPr>
                        <a:t>2024. </a:t>
                      </a:r>
                      <a:r>
                        <a:rPr lang="ru-RU" sz="1400" u="none" strike="noStrike" dirty="0">
                          <a:effectLst/>
                        </a:rPr>
                        <a:t>годину  (износ у динарима)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>
                          <a:effectLst/>
                        </a:rPr>
                        <a:t>%  буџета по кориснику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</a:tr>
              <a:tr h="235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>
                          <a:effectLst/>
                        </a:rPr>
                        <a:t>1.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u="none" strike="noStrike" dirty="0">
                          <a:effectLst/>
                        </a:rPr>
                        <a:t>Скупштина општине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 dirty="0">
                          <a:effectLst/>
                        </a:rPr>
                        <a:t>20,734,332.00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>
                          <a:effectLst/>
                        </a:rPr>
                        <a:t>4.17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</a:tr>
              <a:tr h="285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>
                          <a:effectLst/>
                        </a:rPr>
                        <a:t>2.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u="none" strike="noStrike">
                          <a:effectLst/>
                        </a:rPr>
                        <a:t>Председник општине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 dirty="0">
                          <a:effectLst/>
                        </a:rPr>
                        <a:t>14,263,550.00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>
                          <a:effectLst/>
                        </a:rPr>
                        <a:t>2.87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</a:tr>
              <a:tr h="235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>
                          <a:effectLst/>
                        </a:rPr>
                        <a:t>3.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u="none" strike="noStrike">
                          <a:effectLst/>
                        </a:rPr>
                        <a:t>Општинско веће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 dirty="0">
                          <a:effectLst/>
                        </a:rPr>
                        <a:t>10,920,250.00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 dirty="0">
                          <a:effectLst/>
                        </a:rPr>
                        <a:t>2.20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</a:tr>
              <a:tr h="235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>
                          <a:effectLst/>
                        </a:rPr>
                        <a:t>4.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u="none" strike="noStrike">
                          <a:effectLst/>
                        </a:rPr>
                        <a:t>Општинска управа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>
                          <a:effectLst/>
                        </a:rPr>
                        <a:t>448,068,287.00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 dirty="0">
                          <a:effectLst/>
                        </a:rPr>
                        <a:t>90.06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</a:tr>
              <a:tr h="311804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>
                          <a:effectLst/>
                        </a:rPr>
                        <a:t>5.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u="none" strike="noStrike">
                          <a:effectLst/>
                        </a:rPr>
                        <a:t>Општинско јавно правобранилаштво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>
                          <a:effectLst/>
                        </a:rPr>
                        <a:t>3,510,665.00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 dirty="0">
                          <a:effectLst/>
                        </a:rPr>
                        <a:t>0.71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</a:tr>
              <a:tr h="235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>
                          <a:effectLst/>
                        </a:rPr>
                        <a:t>6.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u="none" strike="noStrike">
                          <a:effectLst/>
                        </a:rPr>
                        <a:t>Месне заједнице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>
                          <a:effectLst/>
                        </a:rPr>
                        <a:t>7,543,775.00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 dirty="0">
                          <a:effectLst/>
                        </a:rPr>
                        <a:t>1.52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</a:tr>
              <a:tr h="531484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>
                          <a:effectLst/>
                        </a:rPr>
                        <a:t>7.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</a:rPr>
                        <a:t>Центар за културу  „Војислав Илић-Млађи“Жабари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>
                          <a:effectLst/>
                        </a:rPr>
                        <a:t>11,866,780.00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 dirty="0">
                          <a:effectLst/>
                        </a:rPr>
                        <a:t>2.39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</a:tr>
              <a:tr h="446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>
                          <a:effectLst/>
                        </a:rPr>
                        <a:t>8.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Библиотека „Др. </a:t>
                      </a:r>
                      <a:r>
                        <a:rPr lang="ru-RU" sz="1400" u="none" strike="noStrike" dirty="0" smtClean="0">
                          <a:effectLst/>
                        </a:rPr>
                        <a:t>Проф.др. Александар </a:t>
                      </a:r>
                      <a:r>
                        <a:rPr lang="ru-RU" sz="1400" u="none" strike="noStrike" dirty="0">
                          <a:effectLst/>
                        </a:rPr>
                        <a:t>Ивић“ Жабари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>
                          <a:effectLst/>
                        </a:rPr>
                        <a:t>4,580,780.00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 dirty="0">
                          <a:effectLst/>
                        </a:rPr>
                        <a:t>0.92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</a:tr>
              <a:tr h="285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>
                          <a:effectLst/>
                        </a:rPr>
                        <a:t>9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u="none" strike="noStrike">
                          <a:effectLst/>
                        </a:rPr>
                        <a:t>Предшколска установа 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>
                          <a:effectLst/>
                        </a:rPr>
                        <a:t>35,275,225.00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 dirty="0">
                          <a:effectLst/>
                        </a:rPr>
                        <a:t>7.09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</a:tr>
              <a:tr h="318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>
                          <a:effectLst/>
                        </a:rPr>
                        <a:t>10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u="none" strike="noStrike">
                          <a:effectLst/>
                        </a:rPr>
                        <a:t>Туристичка организација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>
                          <a:effectLst/>
                        </a:rPr>
                        <a:t>3,389,982.00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 dirty="0">
                          <a:effectLst/>
                        </a:rPr>
                        <a:t>0.68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</a:tr>
              <a:tr h="235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>
                          <a:effectLst/>
                        </a:rPr>
                        <a:t> </a:t>
                      </a:r>
                      <a:endParaRPr lang="sr-Cyrl-R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У К У П Н О: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>
                          <a:effectLst/>
                        </a:rPr>
                        <a:t>497,497,084.00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u="none" strike="noStrike" dirty="0">
                          <a:effectLst/>
                        </a:rPr>
                        <a:t>100.00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70" marR="6970" marT="697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pPr algn="ctr"/>
            <a:r>
              <a:rPr lang="sr-Cyrl-RS" sz="3000" dirty="0"/>
              <a:t>Најважнији </a:t>
            </a:r>
            <a:r>
              <a:rPr lang="sr-Cyrl-RS" sz="3000" dirty="0" smtClean="0"/>
              <a:t> пројекти у општини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Čuvar mesta za sadržaj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211161"/>
              </p:ext>
            </p:extLst>
          </p:nvPr>
        </p:nvGraphicFramePr>
        <p:xfrm>
          <a:off x="899587" y="1149720"/>
          <a:ext cx="6408716" cy="4945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4358"/>
                <a:gridCol w="3204358"/>
              </a:tblGrid>
              <a:tr h="38813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sr-Cyrl-RS" sz="1200" u="none" strike="noStrike" dirty="0">
                          <a:effectLst/>
                        </a:rPr>
                        <a:t>Назив пројекта</a:t>
                      </a:r>
                      <a:endParaRPr lang="sr-Cyrl-RS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161" marR="6161" marT="61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 Планирана средства (износ у динарима)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161" marR="6161" marT="6161" marB="0" anchor="ctr"/>
                </a:tc>
              </a:tr>
              <a:tr h="201828">
                <a:tc v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200" u="none" strike="noStrike" dirty="0">
                          <a:effectLst/>
                        </a:rPr>
                        <a:t>2024.</a:t>
                      </a:r>
                      <a:endParaRPr lang="sr-Cyrl-RS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161" marR="6161" marT="6161" marB="0" anchor="ctr"/>
                </a:tc>
              </a:tr>
              <a:tr h="310504"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u="none" strike="noStrike">
                          <a:effectLst/>
                        </a:rPr>
                        <a:t>Набавка минибуса</a:t>
                      </a:r>
                      <a:endParaRPr lang="sr-Cyrl-R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161" marR="6161" marT="61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u="none" strike="noStrike" dirty="0">
                          <a:effectLst/>
                        </a:rPr>
                        <a:t>7,000,000.00</a:t>
                      </a:r>
                      <a:endParaRPr lang="sr-Cyrl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1" marR="6161" marT="6161" marB="0" anchor="ctr"/>
                </a:tc>
              </a:tr>
              <a:tr h="4191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Асфалтирање путева на територији општине Жабари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161" marR="6161" marT="61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u="none" strike="noStrike" dirty="0">
                          <a:effectLst/>
                        </a:rPr>
                        <a:t>10,232,000.00</a:t>
                      </a:r>
                      <a:endParaRPr lang="sr-Cyrl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1" marR="6161" marT="6161" marB="0" anchor="ctr"/>
                </a:tc>
              </a:tr>
              <a:tr h="6210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Уређење (ревитализација) пољских путева и тарупирање на територији општине Жабари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161" marR="6161" marT="61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u="none" strike="noStrike" dirty="0">
                          <a:effectLst/>
                        </a:rPr>
                        <a:t>10,150,000.00</a:t>
                      </a:r>
                      <a:endParaRPr lang="sr-Cyrl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1" marR="6161" marT="6161" marB="0" anchor="ctr"/>
                </a:tc>
              </a:tr>
              <a:tr h="6222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Извођење радова на летњем одржавању локалних путева и улица на територији  општине Жабари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161" marR="6161" marT="61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u="none" strike="noStrike" dirty="0">
                          <a:effectLst/>
                        </a:rPr>
                        <a:t>4,100,000.00</a:t>
                      </a:r>
                      <a:endParaRPr lang="sr-Cyrl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1" marR="6161" marT="6161" marB="0" anchor="ctr"/>
                </a:tc>
              </a:tr>
              <a:tr h="6365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Уређење паркинг простора у Влашком Долу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161" marR="6161" marT="61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u="none" strike="noStrike" dirty="0">
                          <a:effectLst/>
                        </a:rPr>
                        <a:t>5,183,337.00</a:t>
                      </a:r>
                      <a:endParaRPr lang="sr-Cyrl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1" marR="6161" marT="6161" marB="0" anchor="ctr"/>
                </a:tc>
              </a:tr>
              <a:tr h="457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Израда Пројектне документације за водоснабдевање у општини Жабари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161" marR="6161" marT="61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u="none" strike="noStrike" dirty="0">
                          <a:effectLst/>
                        </a:rPr>
                        <a:t>4.500.000</a:t>
                      </a:r>
                      <a:endParaRPr lang="sr-Cyrl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1" marR="6161" marT="6161" marB="0" anchor="ctr"/>
                </a:tc>
              </a:tr>
              <a:tr h="4424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Израда пројектне документације за путну инфраструктуру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161" marR="6161" marT="61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u="none" strike="noStrike" dirty="0">
                          <a:effectLst/>
                        </a:rPr>
                        <a:t>1,000,000.00</a:t>
                      </a:r>
                      <a:endParaRPr lang="sr-Cyrl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1" marR="6161" marT="6161" marB="0" anchor="ctr"/>
                </a:tc>
              </a:tr>
              <a:tr h="473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Израда пројектне документације за канализацију у општини Жабаари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161" marR="6161" marT="61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u="none" strike="noStrike" dirty="0">
                          <a:effectLst/>
                        </a:rPr>
                        <a:t>1,468,000.00</a:t>
                      </a:r>
                      <a:endParaRPr lang="sr-Cyrl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1" marR="6161" marT="6161" marB="0" anchor="ctr"/>
                </a:tc>
              </a:tr>
              <a:tr h="3260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Израдња терена са вештачком травом у Влашком Долу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161" marR="6161" marT="616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u="none" strike="noStrike" dirty="0">
                          <a:effectLst/>
                        </a:rPr>
                        <a:t>30,300,000.00</a:t>
                      </a:r>
                      <a:endParaRPr lang="sr-Cyrl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1" marR="6161" marT="616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AutoShape 2" descr="http://www.ebranicevo.com/slike_vesti/5722/stipendije-za-40-studenata-sa-podrucja-opstine-zabar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://www.ebranicevo.com/slike_vesti/5722/stipendije-za-40-studenata-sa-podrucja-opstine-zabari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6" descr="Ð ÐµÐ·ÑÐ»ÑÐ°Ñ ÑÐ»Ð¸ÐºÐ° Ð·Ð° slike opÅ¡tina Å¾abari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748920"/>
            <a:ext cx="2552700" cy="232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640" y="1054362"/>
            <a:ext cx="3384376" cy="2014598"/>
          </a:xfrm>
          <a:prstGeom prst="rect">
            <a:avLst/>
          </a:prstGeom>
        </p:spPr>
      </p:pic>
      <p:pic>
        <p:nvPicPr>
          <p:cNvPr id="1030" name="Picture 6" descr="Aktuelnosti – Opština Žabar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89040"/>
            <a:ext cx="540060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pPr algn="ctr"/>
            <a:r>
              <a:rPr lang="sr-Cyrl-RS" sz="3000" dirty="0"/>
              <a:t>Најважнији  пројекти у општини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Čuvar mesta za sadržaj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505783"/>
              </p:ext>
            </p:extLst>
          </p:nvPr>
        </p:nvGraphicFramePr>
        <p:xfrm>
          <a:off x="983456" y="1988841"/>
          <a:ext cx="5600700" cy="4149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0350"/>
                <a:gridCol w="2800350"/>
              </a:tblGrid>
              <a:tr h="81389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 dirty="0">
                          <a:effectLst/>
                        </a:rPr>
                        <a:t>Назив пројекта</a:t>
                      </a:r>
                      <a:endParaRPr lang="sr-Cyrl-RS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 Планирана средства (износ у динарима)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6948">
                <a:tc v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1400" u="none" strike="noStrike">
                          <a:effectLst/>
                        </a:rPr>
                        <a:t>2024.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12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</a:rPr>
                        <a:t>Реконстукција Дома културе на територији општине Жабари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5,600,000.00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6080"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400" u="none" strike="noStrike">
                          <a:effectLst/>
                        </a:rPr>
                        <a:t>Улична расвета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42,000,000.00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24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Обнова и унапређење објекта ОШ Дуде Јовићу улици Кнеза Милоша 117 и завршетка објекта анекса и фискултурне сале у Жабарима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>
                          <a:effectLst/>
                        </a:rPr>
                        <a:t>600,000.00</a:t>
                      </a:r>
                      <a:endParaRPr lang="sr-Cyrl-R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9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Санација крова и влаге зграда </a:t>
                      </a:r>
                      <a:r>
                        <a:rPr lang="ru-RU" sz="1400" u="none" strike="noStrike" dirty="0" smtClean="0">
                          <a:effectLst/>
                        </a:rPr>
                        <a:t>општине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400" u="none" strike="noStrike" dirty="0">
                          <a:effectLst/>
                        </a:rPr>
                        <a:t>1,200,000.00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4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општине </a:t>
            </a:r>
            <a:r>
              <a:rPr lang="sr-Cyrl-RS" dirty="0" smtClean="0"/>
              <a:t>Жабари за 20</a:t>
            </a:r>
            <a:r>
              <a:rPr lang="en-US" dirty="0" smtClean="0"/>
              <a:t>2</a:t>
            </a:r>
            <a:r>
              <a:rPr lang="sr-Cyrl-RS" dirty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годину, исту можете преузети на следећем линку интернет странице општинске управе: </a:t>
            </a:r>
            <a:r>
              <a:rPr lang="sr-Latn-RS" dirty="0" smtClean="0"/>
              <a:t>zabari.org.rs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Хвала на пажњи!</a:t>
            </a:r>
            <a:endParaRPr lang="sr-Cyrl-R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178869" y="10415817"/>
            <a:ext cx="1368771" cy="448718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1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202</a:t>
            </a:r>
            <a:r>
              <a:rPr lang="sr-Cyrl-RS" dirty="0"/>
              <a:t>4</a:t>
            </a:r>
            <a:r>
              <a:rPr lang="sr-Cyrl-RS" dirty="0" smtClean="0"/>
              <a:t>. </a:t>
            </a:r>
            <a:r>
              <a:rPr lang="sr-Cyrl-RS" dirty="0" smtClean="0"/>
              <a:t>годину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202</a:t>
            </a:r>
            <a:r>
              <a:rPr lang="sr-Cyrl-RS" dirty="0"/>
              <a:t>4</a:t>
            </a:r>
            <a:r>
              <a:rPr lang="sr-Cyrl-RS" dirty="0" smtClean="0"/>
              <a:t>. </a:t>
            </a:r>
            <a:r>
              <a:rPr lang="sr-Cyrl-RS" dirty="0" smtClean="0"/>
              <a:t>годину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		Основна </a:t>
            </a:r>
            <a:r>
              <a:rPr lang="sr-Cyrl-RS" dirty="0"/>
              <a:t>сврха документа који је пред вама </a:t>
            </a:r>
            <a:r>
              <a:rPr lang="sr-Cyrl-RS" dirty="0" smtClean="0"/>
              <a:t>јесте 			да на </a:t>
            </a:r>
            <a:r>
              <a:rPr lang="sr-Cyrl-RS" dirty="0"/>
              <a:t>што једноставнији и разумљивији начин </a:t>
            </a:r>
            <a:r>
              <a:rPr lang="sr-Cyrl-RS" dirty="0" smtClean="0"/>
              <a:t> 		             објасни у</a:t>
            </a:r>
            <a:r>
              <a:rPr lang="sr-Cyrl-RS" dirty="0"/>
              <a:t> </a:t>
            </a:r>
            <a:r>
              <a:rPr lang="sr-Cyrl-RS" dirty="0" smtClean="0"/>
              <a:t>које </a:t>
            </a:r>
            <a:r>
              <a:rPr lang="sr-Cyrl-RS" dirty="0"/>
              <a:t>сврхе се користе јавни ресурси да </a:t>
            </a:r>
            <a:r>
              <a:rPr lang="sr-Cyrl-RS" dirty="0" smtClean="0"/>
              <a:t> 			би се</a:t>
            </a:r>
            <a:r>
              <a:rPr lang="sr-Cyrl-RS" dirty="0"/>
              <a:t> </a:t>
            </a:r>
            <a:r>
              <a:rPr lang="sr-Cyrl-RS" dirty="0" smtClean="0"/>
              <a:t>задовољиле </a:t>
            </a:r>
            <a:r>
              <a:rPr lang="sr-Cyrl-RS" dirty="0"/>
              <a:t>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		Грађански </a:t>
            </a:r>
            <a:r>
              <a:rPr lang="sr-Cyrl-RS" dirty="0"/>
              <a:t>буџет представља сажет и јасан приказ </a:t>
            </a:r>
            <a:r>
              <a:rPr lang="sr-Cyrl-RS" dirty="0" smtClean="0"/>
              <a:t>			Одлуке </a:t>
            </a:r>
            <a:r>
              <a:rPr lang="sr-Cyrl-RS" dirty="0"/>
              <a:t>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Жабари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</a:t>
            </a:r>
            <a:r>
              <a:rPr lang="en-US" dirty="0" smtClean="0"/>
              <a:t>2</a:t>
            </a:r>
            <a:r>
              <a:rPr lang="sr-Cyrl-RS" dirty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</a:t>
            </a:r>
            <a:r>
              <a:rPr lang="sr-Cyrl-RS" dirty="0" smtClean="0"/>
              <a:t>.</a:t>
            </a:r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општине Жабари </a:t>
            </a:r>
            <a:r>
              <a:rPr lang="ru-RU" dirty="0"/>
              <a:t>у заједничком постављању циљева, дефинисању приоритета и планирању развоја наше </a:t>
            </a:r>
            <a:r>
              <a:rPr lang="ru-RU" dirty="0" smtClean="0"/>
              <a:t>општине.</a:t>
            </a:r>
            <a:endParaRPr lang="sr-Cyrl-R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						Јован Лукић</a:t>
            </a:r>
            <a:endParaRPr lang="sr-Cyrl-RS" dirty="0"/>
          </a:p>
          <a:p>
            <a:pPr algn="r"/>
            <a:r>
              <a:rPr lang="sr-Cyrl-RS" dirty="0"/>
              <a:t>Председник </a:t>
            </a:r>
            <a:r>
              <a:rPr lang="sr-Cyrl-RS" dirty="0" smtClean="0"/>
              <a:t>привременог органа </a:t>
            </a:r>
            <a:endParaRPr lang="en-US" dirty="0"/>
          </a:p>
        </p:txBody>
      </p:sp>
      <p:pic>
        <p:nvPicPr>
          <p:cNvPr id="6" name="Slika 5" descr="https://zabari.org.rs/wp-content/uploads/2018/05/1-1024x67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2304256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за културу «Војислав  Илић Млађи» 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Народна Библиотека </a:t>
            </a:r>
            <a:r>
              <a:rPr lang="ru-RU" altLang="en-US" sz="1700" dirty="0" smtClean="0">
                <a:cs typeface="Calibri" panose="020F0502020204030204" pitchFamily="34" charset="0"/>
              </a:rPr>
              <a:t>«Проф. др </a:t>
            </a:r>
            <a:r>
              <a:rPr lang="ru-RU" altLang="en-US" sz="1700" dirty="0" smtClean="0">
                <a:cs typeface="Calibri" panose="020F0502020204030204" pitchFamily="34" charset="0"/>
              </a:rPr>
              <a:t>Александра Ивић»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Предшколска </a:t>
            </a:r>
            <a:r>
              <a:rPr lang="ru-RU" altLang="en-US" sz="1700" dirty="0" smtClean="0">
                <a:cs typeface="Calibri" panose="020F0502020204030204" pitchFamily="34" charset="0"/>
              </a:rPr>
              <a:t>установа «Моравски цвет»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Туристичк</a:t>
            </a:r>
            <a:r>
              <a:rPr lang="en-US" altLang="en-US" sz="1700" dirty="0" smtClean="0">
                <a:cs typeface="Calibri" panose="020F0502020204030204" pitchFamily="34" charset="0"/>
              </a:rPr>
              <a:t>a</a:t>
            </a:r>
            <a:r>
              <a:rPr lang="ru-RU" altLang="en-US" sz="1700" dirty="0" smtClean="0">
                <a:cs typeface="Calibri" panose="020F0502020204030204" pitchFamily="34" charset="0"/>
              </a:rPr>
              <a:t>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организација </a:t>
            </a:r>
            <a:r>
              <a:rPr lang="sr-Cyrl-RS" altLang="en-US" sz="1700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  <a:endParaRPr lang="ru-RU" altLang="en-US" sz="1700" dirty="0">
              <a:solidFill>
                <a:srgbClr val="FF0000"/>
              </a:solidFill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општину Жабари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04272242"/>
              </p:ext>
            </p:extLst>
          </p:nvPr>
        </p:nvGraphicFramePr>
        <p:xfrm>
          <a:off x="1137003" y="1700808"/>
          <a:ext cx="6096000" cy="3633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7007931" y="4144062"/>
            <a:ext cx="1526469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Грађани и њихова удружења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>
          <a:xfrm>
            <a:off x="5246113" y="4828138"/>
            <a:ext cx="1486127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>
                <a:solidFill>
                  <a:schemeClr val="tx1"/>
                </a:solidFill>
              </a:rPr>
              <a:t>Јавна предузећа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0210521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Жабари</a:t>
            </a:r>
            <a:r>
              <a:rPr lang="sr-Cyrl-RS" sz="1700" dirty="0" smtClean="0">
                <a:solidFill>
                  <a:srgbClr val="FF0000"/>
                </a:solidFill>
              </a:rPr>
              <a:t>  </a:t>
            </a:r>
            <a:r>
              <a:rPr lang="sr-Cyrl-RS" sz="1700" dirty="0"/>
              <a:t>за </a:t>
            </a:r>
            <a:r>
              <a:rPr lang="sr-Cyrl-RS" sz="1700" dirty="0" smtClean="0"/>
              <a:t>20</a:t>
            </a:r>
            <a:r>
              <a:rPr lang="en-US" sz="1700" dirty="0" smtClean="0"/>
              <a:t>2</a:t>
            </a:r>
            <a:r>
              <a:rPr lang="sr-Cyrl-RS" sz="1700" dirty="0"/>
              <a:t>4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marL="0" indent="0" algn="just">
              <a:buNone/>
            </a:pPr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Жабари  </a:t>
            </a:r>
            <a:r>
              <a:rPr lang="sr-Cyrl-RS" sz="1700" dirty="0"/>
              <a:t>за </a:t>
            </a:r>
            <a:r>
              <a:rPr lang="sr-Cyrl-RS" sz="1700" dirty="0" smtClean="0"/>
              <a:t>20</a:t>
            </a:r>
            <a:r>
              <a:rPr lang="en-US" sz="1700" dirty="0" smtClean="0"/>
              <a:t>2</a:t>
            </a:r>
            <a:r>
              <a:rPr lang="sr-Cyrl-RS" sz="1700" dirty="0"/>
              <a:t>4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448.477.084, </a:t>
            </a:r>
            <a:r>
              <a:rPr lang="en-US" sz="1700" dirty="0" smtClean="0"/>
              <a:t>00 </a:t>
            </a:r>
            <a:r>
              <a:rPr lang="sr-Cyrl-RS" sz="1700" dirty="0" smtClean="0"/>
              <a:t>динара (извор 01), </a:t>
            </a:r>
            <a:r>
              <a:rPr lang="sr-Cyrl-RS" sz="1700" dirty="0"/>
              <a:t>пренета средства из ранијих година у износу од </a:t>
            </a:r>
            <a:r>
              <a:rPr lang="sr-Cyrl-RS" sz="1700" dirty="0" smtClean="0"/>
              <a:t>45.000.000</a:t>
            </a:r>
            <a:r>
              <a:rPr lang="en-US" sz="1700" dirty="0" smtClean="0"/>
              <a:t>,00</a:t>
            </a:r>
            <a:r>
              <a:rPr lang="sr-Cyrl-RS" sz="1700" dirty="0" smtClean="0"/>
              <a:t> динара (Извор 13 и 17) </a:t>
            </a:r>
            <a:r>
              <a:rPr lang="sr-Cyrl-RS" sz="1700" dirty="0"/>
              <a:t>и средства из осталих извора у износу од </a:t>
            </a:r>
            <a:r>
              <a:rPr lang="sr-Cyrl-RS" sz="1700" dirty="0" smtClean="0"/>
              <a:t>4.020</a:t>
            </a:r>
            <a:r>
              <a:rPr lang="en-US" sz="1700" dirty="0" smtClean="0"/>
              <a:t>.000,00</a:t>
            </a:r>
            <a:r>
              <a:rPr lang="sr-Cyrl-RS" sz="1700" dirty="0" smtClean="0"/>
              <a:t> </a:t>
            </a:r>
            <a:r>
              <a:rPr lang="sr-Cyrl-RS" sz="1700" dirty="0" smtClean="0"/>
              <a:t>динара</a:t>
            </a:r>
            <a:r>
              <a:rPr lang="en-US" sz="1700" dirty="0" smtClean="0"/>
              <a:t> (</a:t>
            </a:r>
            <a:r>
              <a:rPr lang="sr-Cyrl-RS" sz="1700" dirty="0" smtClean="0"/>
              <a:t>Извор </a:t>
            </a:r>
            <a:r>
              <a:rPr lang="en-US" sz="1700" dirty="0" smtClean="0"/>
              <a:t>07)</a:t>
            </a:r>
            <a:endParaRPr lang="sr-Cyrl-RS" sz="1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67637095"/>
              </p:ext>
            </p:extLst>
          </p:nvPr>
        </p:nvGraphicFramePr>
        <p:xfrm>
          <a:off x="323528" y="4659526"/>
          <a:ext cx="8064896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>
                <a:solidFill>
                  <a:schemeClr val="accent1">
                    <a:lumMod val="75000"/>
                  </a:schemeClr>
                </a:solidFill>
              </a:rPr>
              <a:t>497.497.084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,00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spek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4356</TotalTime>
  <Words>1529</Words>
  <Application>Microsoft Office PowerPoint</Application>
  <PresentationFormat>Projekcija na ekranu (4:3)</PresentationFormat>
  <Paragraphs>391</Paragraphs>
  <Slides>22</Slides>
  <Notes>5</Notes>
  <HiddenSlides>0</HiddenSlides>
  <MMClips>0</MMClips>
  <ScaleCrop>false</ScaleCrop>
  <HeadingPairs>
    <vt:vector size="6" baseType="variant">
      <vt:variant>
        <vt:lpstr>Korišćeni fontovi</vt:lpstr>
      </vt:variant>
      <vt:variant>
        <vt:i4>7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22</vt:i4>
      </vt:variant>
    </vt:vector>
  </HeadingPairs>
  <TitlesOfParts>
    <vt:vector size="31" baseType="lpstr">
      <vt:lpstr>Arial</vt:lpstr>
      <vt:lpstr>Arial Narrow</vt:lpstr>
      <vt:lpstr>Calibri</vt:lpstr>
      <vt:lpstr>Times New Roman</vt:lpstr>
      <vt:lpstr>Trebuchet MS</vt:lpstr>
      <vt:lpstr>Wingdings</vt:lpstr>
      <vt:lpstr>Wingdings 3</vt:lpstr>
      <vt:lpstr>Custom Design</vt:lpstr>
      <vt:lpstr>Aspekt</vt:lpstr>
      <vt:lpstr>О П Ш Т И Н A Ж A Б А Р И  </vt:lpstr>
      <vt:lpstr>PowerPoint prezentacija</vt:lpstr>
      <vt:lpstr>PowerPoint prezentacija</vt:lpstr>
      <vt:lpstr>PowerPoint prezentacija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2024. годину</vt:lpstr>
      <vt:lpstr>Структура планираних прихода и примања за 2024. годину</vt:lpstr>
      <vt:lpstr>На шта се троше јавна средства?</vt:lpstr>
      <vt:lpstr>PowerPoint prezentacija</vt:lpstr>
      <vt:lpstr>Структура планираних расхода и издатака буџета за 2024. годину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 пројекти у општини</vt:lpstr>
      <vt:lpstr>Најважнији  пројекти у општини</vt:lpstr>
      <vt:lpstr>PowerPoint prezentacija</vt:lpstr>
      <vt:lpstr>Хвала на пажњи!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Nadica</cp:lastModifiedBy>
  <cp:revision>471</cp:revision>
  <cp:lastPrinted>2019-12-03T13:06:13Z</cp:lastPrinted>
  <dcterms:created xsi:type="dcterms:W3CDTF">2006-08-16T00:00:00Z</dcterms:created>
  <dcterms:modified xsi:type="dcterms:W3CDTF">2023-12-20T12:54:51Z</dcterms:modified>
</cp:coreProperties>
</file>